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8"/>
  </p:notesMasterIdLst>
  <p:sldIdLst>
    <p:sldId id="258" r:id="rId2"/>
    <p:sldId id="273" r:id="rId3"/>
    <p:sldId id="259" r:id="rId4"/>
    <p:sldId id="274" r:id="rId5"/>
    <p:sldId id="264" r:id="rId6"/>
    <p:sldId id="275" r:id="rId7"/>
    <p:sldId id="266" r:id="rId8"/>
    <p:sldId id="260" r:id="rId9"/>
    <p:sldId id="261" r:id="rId10"/>
    <p:sldId id="267" r:id="rId11"/>
    <p:sldId id="268" r:id="rId12"/>
    <p:sldId id="269" r:id="rId13"/>
    <p:sldId id="272" r:id="rId14"/>
    <p:sldId id="270" r:id="rId15"/>
    <p:sldId id="263"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5195" autoAdjust="0"/>
  </p:normalViewPr>
  <p:slideViewPr>
    <p:cSldViewPr snapToGrid="0">
      <p:cViewPr varScale="1">
        <p:scale>
          <a:sx n="88" d="100"/>
          <a:sy n="88" d="100"/>
        </p:scale>
        <p:origin x="166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9B4E1B0-6C9F-42A5-9E54-3813A0BABF4C}" type="doc">
      <dgm:prSet loTypeId="urn:microsoft.com/office/officeart/2009/layout/CircleArrowProcess" loCatId="cycle" qsTypeId="urn:microsoft.com/office/officeart/2005/8/quickstyle/simple1" qsCatId="simple" csTypeId="urn:microsoft.com/office/officeart/2005/8/colors/accent1_2" csCatId="accent1" phldr="1"/>
      <dgm:spPr/>
      <dgm:t>
        <a:bodyPr/>
        <a:lstStyle/>
        <a:p>
          <a:endParaRPr lang="en-US"/>
        </a:p>
      </dgm:t>
    </dgm:pt>
    <dgm:pt modelId="{87EB5957-D52A-435C-9FFA-97D185A99490}">
      <dgm:prSet phldrT="[Text]"/>
      <dgm:spPr/>
      <dgm:t>
        <a:bodyPr/>
        <a:lstStyle/>
        <a:p>
          <a:r>
            <a:rPr lang="en-US" dirty="0"/>
            <a:t>AI Development</a:t>
          </a:r>
        </a:p>
      </dgm:t>
    </dgm:pt>
    <dgm:pt modelId="{23FA4DF6-09D0-457F-9F29-39148C806694}" type="parTrans" cxnId="{4EA969F2-71E1-4EDE-9CA6-3FED12BB2AE5}">
      <dgm:prSet/>
      <dgm:spPr/>
      <dgm:t>
        <a:bodyPr/>
        <a:lstStyle/>
        <a:p>
          <a:endParaRPr lang="en-US"/>
        </a:p>
      </dgm:t>
    </dgm:pt>
    <dgm:pt modelId="{DC9AC83C-7DAE-4EFB-ADC3-9E514429C290}" type="sibTrans" cxnId="{4EA969F2-71E1-4EDE-9CA6-3FED12BB2AE5}">
      <dgm:prSet/>
      <dgm:spPr/>
      <dgm:t>
        <a:bodyPr/>
        <a:lstStyle/>
        <a:p>
          <a:endParaRPr lang="en-US"/>
        </a:p>
      </dgm:t>
    </dgm:pt>
    <dgm:pt modelId="{2F501D12-5291-4397-83F4-10E2A83149F0}">
      <dgm:prSet phldrT="[Text]"/>
      <dgm:spPr/>
      <dgm:t>
        <a:bodyPr/>
        <a:lstStyle/>
        <a:p>
          <a:r>
            <a:rPr lang="en-US" dirty="0"/>
            <a:t>Human Oversight</a:t>
          </a:r>
        </a:p>
      </dgm:t>
    </dgm:pt>
    <dgm:pt modelId="{4691A767-5400-44FB-8E3E-8E663719E53E}" type="parTrans" cxnId="{7F129EB1-452B-435E-96CD-90FE4904CBF6}">
      <dgm:prSet/>
      <dgm:spPr/>
      <dgm:t>
        <a:bodyPr/>
        <a:lstStyle/>
        <a:p>
          <a:endParaRPr lang="en-US"/>
        </a:p>
      </dgm:t>
    </dgm:pt>
    <dgm:pt modelId="{065A2022-A4DF-4B75-A83C-16E34A9EF988}" type="sibTrans" cxnId="{7F129EB1-452B-435E-96CD-90FE4904CBF6}">
      <dgm:prSet/>
      <dgm:spPr/>
      <dgm:t>
        <a:bodyPr/>
        <a:lstStyle/>
        <a:p>
          <a:endParaRPr lang="en-US"/>
        </a:p>
      </dgm:t>
    </dgm:pt>
    <dgm:pt modelId="{DC0049EB-FB9C-44FA-BF0D-6CA6C90E4E0A}">
      <dgm:prSet phldrT="[Text]"/>
      <dgm:spPr/>
      <dgm:t>
        <a:bodyPr/>
        <a:lstStyle/>
        <a:p>
          <a:r>
            <a:rPr lang="en-US" dirty="0"/>
            <a:t>Ethical AI</a:t>
          </a:r>
        </a:p>
      </dgm:t>
    </dgm:pt>
    <dgm:pt modelId="{B05FBE2C-64FE-4CF8-BF0C-6E8E1C419D13}" type="parTrans" cxnId="{DF95150F-BEA0-4DD3-8DBB-549D0A0AC0B0}">
      <dgm:prSet/>
      <dgm:spPr/>
      <dgm:t>
        <a:bodyPr/>
        <a:lstStyle/>
        <a:p>
          <a:endParaRPr lang="en-US"/>
        </a:p>
      </dgm:t>
    </dgm:pt>
    <dgm:pt modelId="{EC27A6EB-21B0-457C-897D-02F7919C5393}" type="sibTrans" cxnId="{DF95150F-BEA0-4DD3-8DBB-549D0A0AC0B0}">
      <dgm:prSet/>
      <dgm:spPr/>
      <dgm:t>
        <a:bodyPr/>
        <a:lstStyle/>
        <a:p>
          <a:endParaRPr lang="en-US"/>
        </a:p>
      </dgm:t>
    </dgm:pt>
    <dgm:pt modelId="{C9A1E944-881B-41F6-A289-8F88E14914FE}" type="pres">
      <dgm:prSet presAssocID="{69B4E1B0-6C9F-42A5-9E54-3813A0BABF4C}" presName="Name0" presStyleCnt="0">
        <dgm:presLayoutVars>
          <dgm:chMax val="7"/>
          <dgm:chPref val="7"/>
          <dgm:dir/>
          <dgm:animLvl val="lvl"/>
        </dgm:presLayoutVars>
      </dgm:prSet>
      <dgm:spPr/>
    </dgm:pt>
    <dgm:pt modelId="{8EFA95AD-84C8-47DA-9AB9-3FC3B1864DB0}" type="pres">
      <dgm:prSet presAssocID="{87EB5957-D52A-435C-9FFA-97D185A99490}" presName="Accent1" presStyleCnt="0"/>
      <dgm:spPr/>
    </dgm:pt>
    <dgm:pt modelId="{3D52026D-D7B0-47AF-999B-E7B676327069}" type="pres">
      <dgm:prSet presAssocID="{87EB5957-D52A-435C-9FFA-97D185A99490}" presName="Accent" presStyleLbl="node1" presStyleIdx="0" presStyleCnt="3"/>
      <dgm:spPr>
        <a:solidFill>
          <a:schemeClr val="accent3">
            <a:lumMod val="40000"/>
            <a:lumOff val="60000"/>
          </a:schemeClr>
        </a:solidFill>
      </dgm:spPr>
    </dgm:pt>
    <dgm:pt modelId="{C0C81613-63DB-415E-9DB4-1D90A9BAF56A}" type="pres">
      <dgm:prSet presAssocID="{87EB5957-D52A-435C-9FFA-97D185A99490}" presName="Parent1" presStyleLbl="revTx" presStyleIdx="0" presStyleCnt="3">
        <dgm:presLayoutVars>
          <dgm:chMax val="1"/>
          <dgm:chPref val="1"/>
          <dgm:bulletEnabled val="1"/>
        </dgm:presLayoutVars>
      </dgm:prSet>
      <dgm:spPr/>
    </dgm:pt>
    <dgm:pt modelId="{EFA7ADBD-8238-479F-B5B2-31371F9569EE}" type="pres">
      <dgm:prSet presAssocID="{2F501D12-5291-4397-83F4-10E2A83149F0}" presName="Accent2" presStyleCnt="0"/>
      <dgm:spPr/>
    </dgm:pt>
    <dgm:pt modelId="{411F3564-870A-46B8-94F2-C49E050282C0}" type="pres">
      <dgm:prSet presAssocID="{2F501D12-5291-4397-83F4-10E2A83149F0}" presName="Accent" presStyleLbl="node1" presStyleIdx="1" presStyleCnt="3"/>
      <dgm:spPr>
        <a:solidFill>
          <a:schemeClr val="accent3">
            <a:lumMod val="75000"/>
          </a:schemeClr>
        </a:solidFill>
      </dgm:spPr>
    </dgm:pt>
    <dgm:pt modelId="{F850C06D-35E2-45DC-9891-5AD448387351}" type="pres">
      <dgm:prSet presAssocID="{2F501D12-5291-4397-83F4-10E2A83149F0}" presName="Parent2" presStyleLbl="revTx" presStyleIdx="1" presStyleCnt="3">
        <dgm:presLayoutVars>
          <dgm:chMax val="1"/>
          <dgm:chPref val="1"/>
          <dgm:bulletEnabled val="1"/>
        </dgm:presLayoutVars>
      </dgm:prSet>
      <dgm:spPr/>
    </dgm:pt>
    <dgm:pt modelId="{C924C89E-3E18-4EA3-8DA4-31007E95AB42}" type="pres">
      <dgm:prSet presAssocID="{DC0049EB-FB9C-44FA-BF0D-6CA6C90E4E0A}" presName="Accent3" presStyleCnt="0"/>
      <dgm:spPr/>
    </dgm:pt>
    <dgm:pt modelId="{1BD5BE9E-21DB-48BA-BF33-A5C863544059}" type="pres">
      <dgm:prSet presAssocID="{DC0049EB-FB9C-44FA-BF0D-6CA6C90E4E0A}" presName="Accent" presStyleLbl="node1" presStyleIdx="2" presStyleCnt="3"/>
      <dgm:spPr>
        <a:solidFill>
          <a:schemeClr val="accent3">
            <a:lumMod val="50000"/>
          </a:schemeClr>
        </a:solidFill>
      </dgm:spPr>
    </dgm:pt>
    <dgm:pt modelId="{98F1E106-9AE4-43BC-8F02-A59B789F21F6}" type="pres">
      <dgm:prSet presAssocID="{DC0049EB-FB9C-44FA-BF0D-6CA6C90E4E0A}" presName="Parent3" presStyleLbl="revTx" presStyleIdx="2" presStyleCnt="3">
        <dgm:presLayoutVars>
          <dgm:chMax val="1"/>
          <dgm:chPref val="1"/>
          <dgm:bulletEnabled val="1"/>
        </dgm:presLayoutVars>
      </dgm:prSet>
      <dgm:spPr/>
    </dgm:pt>
  </dgm:ptLst>
  <dgm:cxnLst>
    <dgm:cxn modelId="{DF95150F-BEA0-4DD3-8DBB-549D0A0AC0B0}" srcId="{69B4E1B0-6C9F-42A5-9E54-3813A0BABF4C}" destId="{DC0049EB-FB9C-44FA-BF0D-6CA6C90E4E0A}" srcOrd="2" destOrd="0" parTransId="{B05FBE2C-64FE-4CF8-BF0C-6E8E1C419D13}" sibTransId="{EC27A6EB-21B0-457C-897D-02F7919C5393}"/>
    <dgm:cxn modelId="{38140E13-2D67-45E1-8852-44EEEAEDAC06}" type="presOf" srcId="{DC0049EB-FB9C-44FA-BF0D-6CA6C90E4E0A}" destId="{98F1E106-9AE4-43BC-8F02-A59B789F21F6}" srcOrd="0" destOrd="0" presId="urn:microsoft.com/office/officeart/2009/layout/CircleArrowProcess"/>
    <dgm:cxn modelId="{63B6C188-1E81-4AB7-9D94-66A07FC74A5A}" type="presOf" srcId="{2F501D12-5291-4397-83F4-10E2A83149F0}" destId="{F850C06D-35E2-45DC-9891-5AD448387351}" srcOrd="0" destOrd="0" presId="urn:microsoft.com/office/officeart/2009/layout/CircleArrowProcess"/>
    <dgm:cxn modelId="{7F129EB1-452B-435E-96CD-90FE4904CBF6}" srcId="{69B4E1B0-6C9F-42A5-9E54-3813A0BABF4C}" destId="{2F501D12-5291-4397-83F4-10E2A83149F0}" srcOrd="1" destOrd="0" parTransId="{4691A767-5400-44FB-8E3E-8E663719E53E}" sibTransId="{065A2022-A4DF-4B75-A83C-16E34A9EF988}"/>
    <dgm:cxn modelId="{87B623D0-774B-471D-8E63-0E7B4F05CF60}" type="presOf" srcId="{87EB5957-D52A-435C-9FFA-97D185A99490}" destId="{C0C81613-63DB-415E-9DB4-1D90A9BAF56A}" srcOrd="0" destOrd="0" presId="urn:microsoft.com/office/officeart/2009/layout/CircleArrowProcess"/>
    <dgm:cxn modelId="{D42A00EB-ACED-4DE8-B46C-C2C73A7AF96D}" type="presOf" srcId="{69B4E1B0-6C9F-42A5-9E54-3813A0BABF4C}" destId="{C9A1E944-881B-41F6-A289-8F88E14914FE}" srcOrd="0" destOrd="0" presId="urn:microsoft.com/office/officeart/2009/layout/CircleArrowProcess"/>
    <dgm:cxn modelId="{4EA969F2-71E1-4EDE-9CA6-3FED12BB2AE5}" srcId="{69B4E1B0-6C9F-42A5-9E54-3813A0BABF4C}" destId="{87EB5957-D52A-435C-9FFA-97D185A99490}" srcOrd="0" destOrd="0" parTransId="{23FA4DF6-09D0-457F-9F29-39148C806694}" sibTransId="{DC9AC83C-7DAE-4EFB-ADC3-9E514429C290}"/>
    <dgm:cxn modelId="{3FCABB11-E28F-40EA-B750-044E6958DF13}" type="presParOf" srcId="{C9A1E944-881B-41F6-A289-8F88E14914FE}" destId="{8EFA95AD-84C8-47DA-9AB9-3FC3B1864DB0}" srcOrd="0" destOrd="0" presId="urn:microsoft.com/office/officeart/2009/layout/CircleArrowProcess"/>
    <dgm:cxn modelId="{2D9CD8E4-A3BA-4902-B272-CD5FC5D1D9DF}" type="presParOf" srcId="{8EFA95AD-84C8-47DA-9AB9-3FC3B1864DB0}" destId="{3D52026D-D7B0-47AF-999B-E7B676327069}" srcOrd="0" destOrd="0" presId="urn:microsoft.com/office/officeart/2009/layout/CircleArrowProcess"/>
    <dgm:cxn modelId="{FBFE77F3-2BF0-4DB4-A3F9-8F84F7E58991}" type="presParOf" srcId="{C9A1E944-881B-41F6-A289-8F88E14914FE}" destId="{C0C81613-63DB-415E-9DB4-1D90A9BAF56A}" srcOrd="1" destOrd="0" presId="urn:microsoft.com/office/officeart/2009/layout/CircleArrowProcess"/>
    <dgm:cxn modelId="{285B398C-F02A-4DBD-88C2-ADF67052BF36}" type="presParOf" srcId="{C9A1E944-881B-41F6-A289-8F88E14914FE}" destId="{EFA7ADBD-8238-479F-B5B2-31371F9569EE}" srcOrd="2" destOrd="0" presId="urn:microsoft.com/office/officeart/2009/layout/CircleArrowProcess"/>
    <dgm:cxn modelId="{1BABE224-06BE-4516-A499-25819E590582}" type="presParOf" srcId="{EFA7ADBD-8238-479F-B5B2-31371F9569EE}" destId="{411F3564-870A-46B8-94F2-C49E050282C0}" srcOrd="0" destOrd="0" presId="urn:microsoft.com/office/officeart/2009/layout/CircleArrowProcess"/>
    <dgm:cxn modelId="{1B88E813-9ED9-47DF-8787-1B63DBDE809A}" type="presParOf" srcId="{C9A1E944-881B-41F6-A289-8F88E14914FE}" destId="{F850C06D-35E2-45DC-9891-5AD448387351}" srcOrd="3" destOrd="0" presId="urn:microsoft.com/office/officeart/2009/layout/CircleArrowProcess"/>
    <dgm:cxn modelId="{C7D21776-4AC7-40D5-9058-B00E63E33087}" type="presParOf" srcId="{C9A1E944-881B-41F6-A289-8F88E14914FE}" destId="{C924C89E-3E18-4EA3-8DA4-31007E95AB42}" srcOrd="4" destOrd="0" presId="urn:microsoft.com/office/officeart/2009/layout/CircleArrowProcess"/>
    <dgm:cxn modelId="{5B5BF67D-4523-4813-8C0C-60CE30D08C5C}" type="presParOf" srcId="{C924C89E-3E18-4EA3-8DA4-31007E95AB42}" destId="{1BD5BE9E-21DB-48BA-BF33-A5C863544059}" srcOrd="0" destOrd="0" presId="urn:microsoft.com/office/officeart/2009/layout/CircleArrowProcess"/>
    <dgm:cxn modelId="{2674CA9A-5A78-482B-A0A9-63266D298267}" type="presParOf" srcId="{C9A1E944-881B-41F6-A289-8F88E14914FE}" destId="{98F1E106-9AE4-43BC-8F02-A59B789F21F6}" srcOrd="5" destOrd="0" presId="urn:microsoft.com/office/officeart/2009/layout/Circle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52026D-D7B0-47AF-999B-E7B676327069}">
      <dsp:nvSpPr>
        <dsp:cNvPr id="0" name=""/>
        <dsp:cNvSpPr/>
      </dsp:nvSpPr>
      <dsp:spPr>
        <a:xfrm>
          <a:off x="4337379" y="0"/>
          <a:ext cx="1704720" cy="1704980"/>
        </a:xfrm>
        <a:prstGeom prst="circularArrow">
          <a:avLst>
            <a:gd name="adj1" fmla="val 10980"/>
            <a:gd name="adj2" fmla="val 1142322"/>
            <a:gd name="adj3" fmla="val 4500000"/>
            <a:gd name="adj4" fmla="val 10800000"/>
            <a:gd name="adj5" fmla="val 12500"/>
          </a:avLst>
        </a:prstGeom>
        <a:solidFill>
          <a:schemeClr val="accent3">
            <a:lumMod val="40000"/>
            <a:lumOff val="6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0C81613-63DB-415E-9DB4-1D90A9BAF56A}">
      <dsp:nvSpPr>
        <dsp:cNvPr id="0" name=""/>
        <dsp:cNvSpPr/>
      </dsp:nvSpPr>
      <dsp:spPr>
        <a:xfrm>
          <a:off x="4714179" y="615549"/>
          <a:ext cx="947280" cy="4735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AI Development</a:t>
          </a:r>
        </a:p>
      </dsp:txBody>
      <dsp:txXfrm>
        <a:off x="4714179" y="615549"/>
        <a:ext cx="947280" cy="473526"/>
      </dsp:txXfrm>
    </dsp:sp>
    <dsp:sp modelId="{411F3564-870A-46B8-94F2-C49E050282C0}">
      <dsp:nvSpPr>
        <dsp:cNvPr id="0" name=""/>
        <dsp:cNvSpPr/>
      </dsp:nvSpPr>
      <dsp:spPr>
        <a:xfrm>
          <a:off x="3863899" y="979637"/>
          <a:ext cx="1704720" cy="1704980"/>
        </a:xfrm>
        <a:prstGeom prst="leftCircularArrow">
          <a:avLst>
            <a:gd name="adj1" fmla="val 10980"/>
            <a:gd name="adj2" fmla="val 1142322"/>
            <a:gd name="adj3" fmla="val 6300000"/>
            <a:gd name="adj4" fmla="val 18900000"/>
            <a:gd name="adj5" fmla="val 12500"/>
          </a:avLst>
        </a:prstGeom>
        <a:solidFill>
          <a:schemeClr val="accent3">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850C06D-35E2-45DC-9891-5AD448387351}">
      <dsp:nvSpPr>
        <dsp:cNvPr id="0" name=""/>
        <dsp:cNvSpPr/>
      </dsp:nvSpPr>
      <dsp:spPr>
        <a:xfrm>
          <a:off x="4242619" y="1600853"/>
          <a:ext cx="947280" cy="4735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Human Oversight</a:t>
          </a:r>
        </a:p>
      </dsp:txBody>
      <dsp:txXfrm>
        <a:off x="4242619" y="1600853"/>
        <a:ext cx="947280" cy="473526"/>
      </dsp:txXfrm>
    </dsp:sp>
    <dsp:sp modelId="{1BD5BE9E-21DB-48BA-BF33-A5C863544059}">
      <dsp:nvSpPr>
        <dsp:cNvPr id="0" name=""/>
        <dsp:cNvSpPr/>
      </dsp:nvSpPr>
      <dsp:spPr>
        <a:xfrm>
          <a:off x="4458711" y="2076505"/>
          <a:ext cx="1464619" cy="1465206"/>
        </a:xfrm>
        <a:prstGeom prst="blockArc">
          <a:avLst>
            <a:gd name="adj1" fmla="val 13500000"/>
            <a:gd name="adj2" fmla="val 10800000"/>
            <a:gd name="adj3" fmla="val 12740"/>
          </a:avLst>
        </a:prstGeom>
        <a:solidFill>
          <a:schemeClr val="accent3">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8F1E106-9AE4-43BC-8F02-A59B789F21F6}">
      <dsp:nvSpPr>
        <dsp:cNvPr id="0" name=""/>
        <dsp:cNvSpPr/>
      </dsp:nvSpPr>
      <dsp:spPr>
        <a:xfrm>
          <a:off x="4716419" y="2587574"/>
          <a:ext cx="947280" cy="4735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Ethical AI</a:t>
          </a:r>
        </a:p>
      </dsp:txBody>
      <dsp:txXfrm>
        <a:off x="4716419" y="2587574"/>
        <a:ext cx="947280" cy="473526"/>
      </dsp:txXfrm>
    </dsp:sp>
  </dsp:spTree>
</dsp:drawing>
</file>

<file path=ppt/diagrams/layout1.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A47A61-0319-4B0B-85D3-96565D3B6FEC}" type="datetimeFigureOut">
              <a:rPr lang="en-US" smtClean="0"/>
              <a:t>3/18/2025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9EC6D3-DC92-4B97-A5ED-1E82F5C93F20}" type="slidenum">
              <a:rPr lang="en-US" smtClean="0"/>
              <a:t>‹#›</a:t>
            </a:fld>
            <a:endParaRPr lang="en-US"/>
          </a:p>
        </p:txBody>
      </p:sp>
    </p:spTree>
    <p:extLst>
      <p:ext uri="{BB962C8B-B14F-4D97-AF65-F5344CB8AC3E}">
        <p14:creationId xmlns:p14="http://schemas.microsoft.com/office/powerpoint/2010/main" val="16865135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Thank you for joining me today for this presentation titled ‘Demystifying AI Myths in Cybersecurity.’ As we dive into the world of AI, it’s clear this technology is revolutionizing how we protect our digital landscapes—but along with its promise, there’s a lot of confusion fueled by myths. Today, we’re going to tackle those head-on</a:t>
            </a:r>
          </a:p>
          <a:p>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1</a:t>
            </a:fld>
            <a:endParaRPr lang="en-US"/>
          </a:p>
        </p:txBody>
      </p:sp>
    </p:spTree>
    <p:extLst>
      <p:ext uri="{BB962C8B-B14F-4D97-AF65-F5344CB8AC3E}">
        <p14:creationId xmlns:p14="http://schemas.microsoft.com/office/powerpoint/2010/main" val="54571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we’ve covered these major myths, let’s talk about the ethical challenges and responsibilities we have when developing AI.</a:t>
            </a:r>
          </a:p>
        </p:txBody>
      </p:sp>
      <p:sp>
        <p:nvSpPr>
          <p:cNvPr id="4" name="Slide Number Placeholder 3"/>
          <p:cNvSpPr>
            <a:spLocks noGrp="1"/>
          </p:cNvSpPr>
          <p:nvPr>
            <p:ph type="sldNum" sz="quarter" idx="5"/>
          </p:nvPr>
        </p:nvSpPr>
        <p:spPr/>
        <p:txBody>
          <a:bodyPr/>
          <a:lstStyle/>
          <a:p>
            <a:fld id="{119EC6D3-DC92-4B97-A5ED-1E82F5C93F20}" type="slidenum">
              <a:rPr lang="en-US" smtClean="0"/>
              <a:t>10</a:t>
            </a:fld>
            <a:endParaRPr lang="en-US"/>
          </a:p>
        </p:txBody>
      </p:sp>
    </p:spTree>
    <p:extLst>
      <p:ext uri="{BB962C8B-B14F-4D97-AF65-F5344CB8AC3E}">
        <p14:creationId xmlns:p14="http://schemas.microsoft.com/office/powerpoint/2010/main" val="3765699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there’s the issue of bias. If AI is trained on skewed data, it might unfairly flag certain users or regions as threats.</a:t>
            </a:r>
            <a:endParaRPr lang="en-US" b="1" dirty="0"/>
          </a:p>
          <a:p>
            <a:endParaRPr lang="en-US" b="1" dirty="0"/>
          </a:p>
          <a:p>
            <a:pPr>
              <a:buFont typeface="Arial" panose="020B0604020202020204" pitchFamily="34" charset="0"/>
              <a:buChar char="•"/>
            </a:pPr>
            <a:r>
              <a:rPr lang="en-US" dirty="0"/>
              <a:t>AI can </a:t>
            </a:r>
            <a:r>
              <a:rPr lang="en-US" b="1" dirty="0"/>
              <a:t>inadvertently discriminate</a:t>
            </a:r>
            <a:r>
              <a:rPr lang="en-US" dirty="0"/>
              <a:t> against certain groups if trained on biased data.</a:t>
            </a:r>
          </a:p>
          <a:p>
            <a:pPr>
              <a:buFont typeface="Arial" panose="020B0604020202020204" pitchFamily="34" charset="0"/>
              <a:buChar char="•"/>
            </a:pPr>
            <a:r>
              <a:rPr lang="en-US" dirty="0"/>
              <a:t>Example: AI-driven fraud detection disproportionately flagging transactions from specific regions.</a:t>
            </a:r>
          </a:p>
          <a:p>
            <a:pPr>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Second, privacy is a concern—AI analyzing user data without consent can erode trust.</a:t>
            </a:r>
            <a:endParaRPr lang="en-US" b="1" dirty="0"/>
          </a:p>
          <a:p>
            <a:r>
              <a:rPr lang="en-US" dirty="0"/>
              <a:t>AI-based cybersecurity tools </a:t>
            </a:r>
            <a:r>
              <a:rPr lang="en-US" b="1" dirty="0"/>
              <a:t>analyze massive amounts of data</a:t>
            </a:r>
            <a:r>
              <a:rPr lang="en-US" dirty="0"/>
              <a:t>—this raises concerns about </a:t>
            </a:r>
            <a:r>
              <a:rPr lang="en-US" b="1" dirty="0"/>
              <a:t>data collection, surveillance, and privacy violations.</a:t>
            </a:r>
            <a:endParaRPr lang="en-US" dirty="0"/>
          </a:p>
          <a:p>
            <a:pPr>
              <a:buFont typeface="Arial" panose="020B0604020202020204" pitchFamily="34" charset="0"/>
              <a:buChar char="•"/>
            </a:pPr>
            <a:r>
              <a:rPr lang="en-US" dirty="0"/>
              <a:t>Example: AI systems monitoring employee behavior may </a:t>
            </a:r>
            <a:r>
              <a:rPr lang="en-US" b="1" dirty="0"/>
              <a:t>overstep privacy boundaries.</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third, accountability: if an AI system fails—say, it misses a breach—who’s responsible? The developer, the user, or the organization? These are gray areas we’re still figuring out.</a:t>
            </a:r>
          </a:p>
          <a:p>
            <a:pPr>
              <a:buFont typeface="Arial" panose="020B0604020202020204" pitchFamily="34" charset="0"/>
              <a:buNone/>
            </a:pPr>
            <a:r>
              <a:rPr lang="en-US" dirty="0"/>
              <a:t>Organizations should </a:t>
            </a:r>
            <a:r>
              <a:rPr lang="en-US" b="1" dirty="0"/>
              <a:t>document AI models, track decision-making processes, and provide explanations for flagged security threats.</a:t>
            </a:r>
            <a:endParaRPr lang="en-US" dirty="0"/>
          </a:p>
          <a:p>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11</a:t>
            </a:fld>
            <a:endParaRPr lang="en-US"/>
          </a:p>
        </p:txBody>
      </p:sp>
    </p:spTree>
    <p:extLst>
      <p:ext uri="{BB962C8B-B14F-4D97-AF65-F5344CB8AC3E}">
        <p14:creationId xmlns:p14="http://schemas.microsoft.com/office/powerpoint/2010/main" val="25141398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 </a:t>
            </a:r>
            <a:r>
              <a:rPr lang="en-US" b="1" dirty="0"/>
              <a:t>cannot be left unchecked</a:t>
            </a:r>
            <a:r>
              <a:rPr lang="en-US" dirty="0"/>
              <a:t>—human oversight is </a:t>
            </a:r>
            <a:r>
              <a:rPr lang="en-US" b="1" dirty="0"/>
              <a:t>critical</a:t>
            </a:r>
            <a:r>
              <a:rPr lang="en-US" dirty="0"/>
              <a:t> to ensuring ethical AI practices.</a:t>
            </a:r>
          </a:p>
          <a:p>
            <a:r>
              <a:rPr lang="en-US" dirty="0"/>
              <a:t>Ethical AI requires </a:t>
            </a:r>
            <a:r>
              <a:rPr lang="en-US" b="1" dirty="0"/>
              <a:t>continuous monitoring, auditing, and governance.</a:t>
            </a:r>
          </a:p>
          <a:p>
            <a:endParaRPr lang="en-US" b="1" dirty="0"/>
          </a:p>
          <a:p>
            <a:r>
              <a:rPr lang="en-US" b="1" dirty="0"/>
              <a:t>Validating AI Decisions</a:t>
            </a:r>
            <a:endParaRPr lang="en-US" dirty="0"/>
          </a:p>
          <a:p>
            <a:pPr>
              <a:buFont typeface="Arial" panose="020B0604020202020204" pitchFamily="34" charset="0"/>
              <a:buChar char="•"/>
            </a:pPr>
            <a:r>
              <a:rPr lang="en-US" dirty="0"/>
              <a:t>Cybersecurity professionals </a:t>
            </a:r>
            <a:r>
              <a:rPr lang="en-US" b="1" dirty="0"/>
              <a:t>must review and verify AI-generated alerts</a:t>
            </a:r>
            <a:r>
              <a:rPr lang="en-US" dirty="0"/>
              <a:t> to prevent false positives and biased decisions.</a:t>
            </a:r>
          </a:p>
          <a:p>
            <a:pPr>
              <a:buFont typeface="Arial" panose="020B0604020202020204" pitchFamily="34" charset="0"/>
              <a:buChar char="•"/>
            </a:pPr>
            <a:r>
              <a:rPr lang="en-US" dirty="0"/>
              <a:t>Example: AI might flag a normal software update as malware—human analysts must </a:t>
            </a:r>
            <a:r>
              <a:rPr lang="en-US" b="1" dirty="0"/>
              <a:t>investigate before taking action.</a:t>
            </a:r>
            <a:endParaRPr lang="en-US" dirty="0"/>
          </a:p>
          <a:p>
            <a:r>
              <a:rPr lang="en-US" b="1" dirty="0"/>
              <a:t>Ensuring Explainability &amp; Fairness</a:t>
            </a:r>
            <a:endParaRPr lang="en-US" dirty="0"/>
          </a:p>
          <a:p>
            <a:pPr>
              <a:buFont typeface="Arial" panose="020B0604020202020204" pitchFamily="34" charset="0"/>
              <a:buChar char="•"/>
            </a:pPr>
            <a:r>
              <a:rPr lang="en-US" dirty="0"/>
              <a:t>AI should be </a:t>
            </a:r>
            <a:r>
              <a:rPr lang="en-US" b="1" dirty="0"/>
              <a:t>transparent</a:t>
            </a:r>
            <a:r>
              <a:rPr lang="en-US" dirty="0"/>
              <a:t> and </a:t>
            </a:r>
            <a:r>
              <a:rPr lang="en-US" b="1" dirty="0"/>
              <a:t>accountable.</a:t>
            </a:r>
            <a:endParaRPr lang="en-US" dirty="0"/>
          </a:p>
          <a:p>
            <a:pPr>
              <a:buFont typeface="Arial" panose="020B0604020202020204" pitchFamily="34" charset="0"/>
              <a:buChar char="•"/>
            </a:pPr>
            <a:r>
              <a:rPr lang="en-US" dirty="0"/>
              <a:t>Organizations need frameworks for </a:t>
            </a:r>
            <a:r>
              <a:rPr lang="en-US" b="1" dirty="0"/>
              <a:t>explainable AI (XAI)</a:t>
            </a:r>
            <a:r>
              <a:rPr lang="en-US" dirty="0"/>
              <a:t> so security teams can understand AI decision-making.</a:t>
            </a:r>
          </a:p>
          <a:p>
            <a:r>
              <a:rPr lang="en-US" b="1" dirty="0"/>
              <a:t>Monitoring for AI Misuse</a:t>
            </a:r>
            <a:endParaRPr lang="en-US" dirty="0"/>
          </a:p>
          <a:p>
            <a:pPr>
              <a:buFont typeface="Arial" panose="020B0604020202020204" pitchFamily="34" charset="0"/>
              <a:buChar char="•"/>
            </a:pPr>
            <a:r>
              <a:rPr lang="en-US" dirty="0"/>
              <a:t>AI can be </a:t>
            </a:r>
            <a:r>
              <a:rPr lang="en-US" b="1" dirty="0"/>
              <a:t>exploited by cybercriminals</a:t>
            </a:r>
            <a:r>
              <a:rPr lang="en-US" dirty="0"/>
              <a:t>—security teams must be vigilant.</a:t>
            </a:r>
          </a:p>
          <a:p>
            <a:pPr>
              <a:buFont typeface="Arial" panose="020B0604020202020204" pitchFamily="34" charset="0"/>
              <a:buChar char="•"/>
            </a:pPr>
            <a:r>
              <a:rPr lang="en-US" dirty="0"/>
              <a:t>Example: AI-generated deepfake phishing attacks are becoming </a:t>
            </a:r>
            <a:r>
              <a:rPr lang="en-US" b="1" dirty="0"/>
              <a:t>increasingly realistic.</a:t>
            </a:r>
            <a:endParaRPr lang="en-US" dirty="0"/>
          </a:p>
          <a:p>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12</a:t>
            </a:fld>
            <a:endParaRPr lang="en-US"/>
          </a:p>
        </p:txBody>
      </p:sp>
    </p:spTree>
    <p:extLst>
      <p:ext uri="{BB962C8B-B14F-4D97-AF65-F5344CB8AC3E}">
        <p14:creationId xmlns:p14="http://schemas.microsoft.com/office/powerpoint/2010/main" val="13503193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now turn our attention to the future of AI in cybersecurity. This slide represents a vision where AI doesn’t just exist in isolation but thrives through a continuous cycle of improvement. </a:t>
            </a:r>
          </a:p>
          <a:p>
            <a:endParaRPr lang="en-US" dirty="0"/>
          </a:p>
          <a:p>
            <a:r>
              <a:rPr lang="en-US" dirty="0"/>
              <a:t>We’re looking at three key elements: AI development, human oversight, and ethical AI—and how they work together to shape what’s ahead.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AI development is at the core. As technology advances, we’ll see smarter systems capable of detecting threats faster and adapting to new attack vectors. But—and this is critical—this process can’t happen in a vacuum. That’s where human oversight comes in. Humans will guide AI’s evolution, ensuring it aligns with real-world needs and catches what algorithms might miss, like those zero-day attacks we talked about earlier.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third piece is ethical AI. As we build and oversee these systems, we must prioritize fairness, transparency, and accountability. This means tackling bias in training data, protecting privacy, and deciding who’s responsible when things go wrong. This cycle shows that each element feeds into the next—development informs oversight, oversight ensures ethics, and ethical considerations drive better development.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what does this mean for the future? We’re heading toward a partnership where AI and humans collaborate seamlessly, with ethics as the foundation.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13</a:t>
            </a:fld>
            <a:endParaRPr lang="en-US"/>
          </a:p>
        </p:txBody>
      </p:sp>
    </p:spTree>
    <p:extLst>
      <p:ext uri="{BB962C8B-B14F-4D97-AF65-F5344CB8AC3E}">
        <p14:creationId xmlns:p14="http://schemas.microsoft.com/office/powerpoint/2010/main" val="1908591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Key Takeaways from Today’s Discussion:</a:t>
            </a:r>
            <a:endParaRPr lang="en-US" dirty="0"/>
          </a:p>
          <a:p>
            <a:pPr>
              <a:buFont typeface="+mj-lt"/>
              <a:buAutoNum type="arabicPeriod"/>
            </a:pPr>
            <a:r>
              <a:rPr lang="en-US" b="1" dirty="0"/>
              <a:t>AI will not replace all cybersecurity jobs</a:t>
            </a:r>
            <a:r>
              <a:rPr lang="en-US" dirty="0"/>
              <a:t>—it will augment and assist professionals.</a:t>
            </a:r>
          </a:p>
          <a:p>
            <a:pPr>
              <a:buFont typeface="+mj-lt"/>
              <a:buAutoNum type="arabicPeriod"/>
            </a:pPr>
            <a:r>
              <a:rPr lang="en-US" b="1" dirty="0"/>
              <a:t>AI is not infallible</a:t>
            </a:r>
            <a:r>
              <a:rPr lang="en-US" dirty="0"/>
              <a:t>—it can make mistakes, be biased, and require continuous monitoring.</a:t>
            </a:r>
          </a:p>
          <a:p>
            <a:pPr>
              <a:buFont typeface="+mj-lt"/>
              <a:buAutoNum type="arabicPeriod"/>
            </a:pPr>
            <a:r>
              <a:rPr lang="en-US" b="1" dirty="0"/>
              <a:t>AI will not become sentient</a:t>
            </a:r>
            <a:r>
              <a:rPr lang="en-US" dirty="0"/>
              <a:t>—it is a pattern-based tool, not a thinking entity.</a:t>
            </a:r>
          </a:p>
          <a:p>
            <a:pPr>
              <a:buFont typeface="+mj-lt"/>
              <a:buAutoNum type="arabicPeriod"/>
            </a:pPr>
            <a:r>
              <a:rPr lang="en-US" b="1" dirty="0"/>
              <a:t>Ethical AI is essential</a:t>
            </a:r>
            <a:r>
              <a:rPr lang="en-US" dirty="0"/>
              <a:t>—human oversight, transparency, and fairness are crucial.</a:t>
            </a:r>
          </a:p>
          <a:p>
            <a:pPr>
              <a:buFont typeface="+mj-lt"/>
              <a:buAutoNum type="arabicPeriod"/>
            </a:pPr>
            <a:r>
              <a:rPr lang="en-US" b="1" dirty="0"/>
              <a:t>The future of AI in cybersecurity is collaboration</a:t>
            </a:r>
            <a:r>
              <a:rPr lang="en-US" dirty="0"/>
              <a:t>—AI and humans must work together to strengthen security.</a:t>
            </a:r>
          </a:p>
          <a:p>
            <a:endParaRPr lang="en-US" dirty="0"/>
          </a:p>
          <a:p>
            <a:r>
              <a:rPr lang="en-US" dirty="0"/>
              <a:t>AI in cybersecurity </a:t>
            </a:r>
            <a:r>
              <a:rPr lang="en-US" b="1" dirty="0"/>
              <a:t>isn’t about replacing humans—it’s about empowering them.</a:t>
            </a:r>
          </a:p>
          <a:p>
            <a:r>
              <a:rPr lang="en-US" dirty="0"/>
              <a:t>We must </a:t>
            </a:r>
            <a:r>
              <a:rPr lang="en-US" b="1" dirty="0"/>
              <a:t>use AI responsibly</a:t>
            </a:r>
            <a:r>
              <a:rPr lang="en-US" dirty="0"/>
              <a:t> to enhance security while maintaining </a:t>
            </a:r>
            <a:r>
              <a:rPr lang="en-US" b="1" dirty="0"/>
              <a:t>ethical and transparent</a:t>
            </a:r>
            <a:r>
              <a:rPr lang="en-US" dirty="0"/>
              <a:t> practices.</a:t>
            </a:r>
          </a:p>
          <a:p>
            <a:r>
              <a:rPr lang="en-US" dirty="0"/>
              <a:t>The best cybersecurity strategy will always include </a:t>
            </a:r>
            <a:r>
              <a:rPr lang="en-US" b="1" dirty="0"/>
              <a:t>AI as a tool, guided by human intelligence.</a:t>
            </a:r>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14</a:t>
            </a:fld>
            <a:endParaRPr lang="en-US"/>
          </a:p>
        </p:txBody>
      </p:sp>
    </p:spTree>
    <p:extLst>
      <p:ext uri="{BB962C8B-B14F-4D97-AF65-F5344CB8AC3E}">
        <p14:creationId xmlns:p14="http://schemas.microsoft.com/office/powerpoint/2010/main" val="28423315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15</a:t>
            </a:fld>
            <a:endParaRPr lang="en-US"/>
          </a:p>
        </p:txBody>
      </p:sp>
    </p:spTree>
    <p:extLst>
      <p:ext uri="{BB962C8B-B14F-4D97-AF65-F5344CB8AC3E}">
        <p14:creationId xmlns:p14="http://schemas.microsoft.com/office/powerpoint/2010/main" val="3332011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2</a:t>
            </a:fld>
            <a:endParaRPr lang="en-US"/>
          </a:p>
        </p:txBody>
      </p:sp>
    </p:spTree>
    <p:extLst>
      <p:ext uri="{BB962C8B-B14F-4D97-AF65-F5344CB8AC3E}">
        <p14:creationId xmlns:p14="http://schemas.microsoft.com/office/powerpoint/2010/main" val="1735738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the big picture. </a:t>
            </a:r>
          </a:p>
          <a:p>
            <a:r>
              <a:rPr lang="en-US" dirty="0"/>
              <a:t>There are three common misconceptions we’ll address: </a:t>
            </a:r>
          </a:p>
          <a:p>
            <a:r>
              <a:rPr lang="en-US" dirty="0"/>
              <a:t>First, the idea that AI will replace all cybersecurity jobs. </a:t>
            </a:r>
          </a:p>
          <a:p>
            <a:r>
              <a:rPr lang="en-US" dirty="0"/>
              <a:t>Second, the belief that machines can achieve consciousness and make ethical decisions on their own. </a:t>
            </a:r>
          </a:p>
          <a:p>
            <a:r>
              <a:rPr lang="en-US" dirty="0"/>
              <a:t>And third, the notion that AI systems are perfect and error-free. </a:t>
            </a:r>
          </a:p>
          <a:p>
            <a:r>
              <a:rPr lang="en-US" dirty="0"/>
              <a:t>These myths can shape how we perceive and use AI, often leading to unrealistic expectations.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 the next minutes, we’ll explore AI’s true capabilities, its current limitations, and the ethical challenges it poses, all within the context of cybersecurity. </a:t>
            </a:r>
          </a:p>
          <a:p>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3</a:t>
            </a:fld>
            <a:endParaRPr lang="en-US"/>
          </a:p>
        </p:txBody>
      </p:sp>
    </p:spTree>
    <p:extLst>
      <p:ext uri="{BB962C8B-B14F-4D97-AF65-F5344CB8AC3E}">
        <p14:creationId xmlns:p14="http://schemas.microsoft.com/office/powerpoint/2010/main" val="6382578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Alright, let’s transition to our first myth: the idea that AI systems are perfect and error-free.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 dangerous assumption, especially in cybersecurity, where mistakes can have serious consequences.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4</a:t>
            </a:fld>
            <a:endParaRPr lang="en-US"/>
          </a:p>
        </p:txBody>
      </p:sp>
    </p:spTree>
    <p:extLst>
      <p:ext uri="{BB962C8B-B14F-4D97-AF65-F5344CB8AC3E}">
        <p14:creationId xmlns:p14="http://schemas.microsoft.com/office/powerpoint/2010/main" val="2405975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truth is, AI can fail. It might be trained on poor data, encounter unforeseen scenarios, or fall victim to adversarial attacks—like hackers crafting malware to evade detection using adversarial machine learning. For example, an AI intrusion detection system might miss a threat or flag a harmless action as dangerous, leading to false positives or negatives.</a:t>
            </a:r>
          </a:p>
          <a:p>
            <a:endParaRPr lang="en-US" dirty="0"/>
          </a:p>
          <a:p>
            <a:r>
              <a:rPr lang="en-US" dirty="0"/>
              <a:t>Cybercriminals have successfully </a:t>
            </a:r>
            <a:r>
              <a:rPr lang="en-US" b="1" dirty="0"/>
              <a:t>manipulated generative AI (like ChatGPT)</a:t>
            </a:r>
            <a:r>
              <a:rPr lang="en-US" dirty="0"/>
              <a:t> to produce restricted content, bypassing safety controls.</a:t>
            </a:r>
          </a:p>
          <a:p>
            <a:endParaRPr lang="en-US" dirty="0"/>
          </a:p>
          <a:p>
            <a:r>
              <a:rPr lang="en-US" b="1" dirty="0"/>
              <a:t>Facial Recognition Bias in Security:</a:t>
            </a:r>
          </a:p>
          <a:p>
            <a:endParaRPr lang="en-US" dirty="0"/>
          </a:p>
          <a:p>
            <a:pPr>
              <a:buFont typeface="Arial" panose="020B0604020202020204" pitchFamily="34" charset="0"/>
              <a:buNone/>
            </a:pPr>
            <a:r>
              <a:rPr lang="en-US" dirty="0"/>
              <a:t>Some AI-based </a:t>
            </a:r>
            <a:r>
              <a:rPr lang="en-US" b="1" dirty="0"/>
              <a:t>biometric authentication systems misidentify people</a:t>
            </a:r>
            <a:r>
              <a:rPr lang="en-US" dirty="0"/>
              <a:t> based on race or gender.</a:t>
            </a:r>
          </a:p>
          <a:p>
            <a:pPr>
              <a:buFont typeface="Arial" panose="020B0604020202020204" pitchFamily="34" charset="0"/>
              <a:buNone/>
            </a:pPr>
            <a:r>
              <a:rPr lang="en-US" dirty="0"/>
              <a:t>Example: Studies have shown </a:t>
            </a:r>
            <a:r>
              <a:rPr lang="en-US" b="1" dirty="0"/>
              <a:t>facial recognition AI</a:t>
            </a:r>
            <a:r>
              <a:rPr lang="en-US" dirty="0"/>
              <a:t> has higher error rates for people of color.</a:t>
            </a:r>
          </a:p>
          <a:p>
            <a:endParaRPr lang="en-US" dirty="0"/>
          </a:p>
          <a:p>
            <a:endParaRPr lang="en-US" dirty="0"/>
          </a:p>
          <a:p>
            <a:r>
              <a:rPr lang="en-US" b="1" dirty="0"/>
              <a:t>Why Human Oversight Matters:</a:t>
            </a:r>
          </a:p>
          <a:p>
            <a:endParaRPr lang="en-US" dirty="0"/>
          </a:p>
          <a:p>
            <a:pPr>
              <a:buFont typeface="+mj-lt"/>
              <a:buNone/>
            </a:pPr>
            <a:r>
              <a:rPr lang="en-US" b="1" dirty="0"/>
              <a:t>Interpreting AI-Generated Alerts:</a:t>
            </a:r>
            <a:endParaRPr lang="en-US" dirty="0"/>
          </a:p>
          <a:p>
            <a:pPr marL="742950" lvl="1" indent="-285750">
              <a:buFont typeface="+mj-lt"/>
              <a:buAutoNum type="arabicPeriod"/>
            </a:pPr>
            <a:r>
              <a:rPr lang="en-US" dirty="0"/>
              <a:t>AI may flag suspicious behavior, but humans must </a:t>
            </a:r>
            <a:r>
              <a:rPr lang="en-US" b="1" dirty="0"/>
              <a:t>analyze context</a:t>
            </a:r>
            <a:r>
              <a:rPr lang="en-US" dirty="0"/>
              <a:t> before taking action.</a:t>
            </a:r>
          </a:p>
          <a:p>
            <a:pPr marL="742950" lvl="1" indent="-285750">
              <a:buFont typeface="+mj-lt"/>
              <a:buAutoNum type="arabicPeriod"/>
            </a:pPr>
            <a:r>
              <a:rPr lang="en-US" dirty="0"/>
              <a:t>Example: An AI might flag </a:t>
            </a:r>
            <a:r>
              <a:rPr lang="en-US" b="1" dirty="0"/>
              <a:t>an unusual login</a:t>
            </a:r>
            <a:r>
              <a:rPr lang="en-US" dirty="0"/>
              <a:t>—a human analyst determines whether it’s an actual attack or just an employee on vacation.</a:t>
            </a:r>
          </a:p>
          <a:p>
            <a:pPr>
              <a:buFont typeface="+mj-lt"/>
              <a:buNone/>
            </a:pPr>
            <a:r>
              <a:rPr lang="en-US" b="1" dirty="0"/>
              <a:t>Adjusting for New Threats:</a:t>
            </a:r>
            <a:endParaRPr lang="en-US" dirty="0"/>
          </a:p>
          <a:p>
            <a:pPr marL="742950" lvl="1" indent="-285750">
              <a:buFont typeface="+mj-lt"/>
              <a:buAutoNum type="arabicPeriod"/>
            </a:pPr>
            <a:r>
              <a:rPr lang="en-US" dirty="0"/>
              <a:t>Cyber threats constantly evolve, and AI </a:t>
            </a:r>
            <a:r>
              <a:rPr lang="en-US" b="1" dirty="0"/>
              <a:t>requires updates and retraining</a:t>
            </a:r>
            <a:r>
              <a:rPr lang="en-US" dirty="0"/>
              <a:t> to remain effective.</a:t>
            </a:r>
          </a:p>
          <a:p>
            <a:pPr marL="742950" lvl="1" indent="-285750">
              <a:buFont typeface="+mj-lt"/>
              <a:buAutoNum type="arabicPeriod"/>
            </a:pPr>
            <a:r>
              <a:rPr lang="en-US" dirty="0"/>
              <a:t>Example: New malware strains might </a:t>
            </a:r>
            <a:r>
              <a:rPr lang="en-US" b="1" dirty="0"/>
              <a:t>bypass an AI model trained on outdated attack data.</a:t>
            </a:r>
            <a:endParaRPr lang="en-US" dirty="0"/>
          </a:p>
          <a:p>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5</a:t>
            </a:fld>
            <a:endParaRPr lang="en-US"/>
          </a:p>
        </p:txBody>
      </p:sp>
    </p:spTree>
    <p:extLst>
      <p:ext uri="{BB962C8B-B14F-4D97-AF65-F5344CB8AC3E}">
        <p14:creationId xmlns:p14="http://schemas.microsoft.com/office/powerpoint/2010/main" val="3144597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address the second myth: the idea that machines can achieve consciousness and make ethical decisions. </a:t>
            </a:r>
          </a:p>
          <a:p>
            <a:r>
              <a:rPr lang="en-US" dirty="0"/>
              <a:t>This one often comes up in sci-fi movies, but in reality, AI is far from that. It’s built on algorithms and data—it doesn’t think, feel, or reason like a human</a:t>
            </a:r>
          </a:p>
        </p:txBody>
      </p:sp>
      <p:sp>
        <p:nvSpPr>
          <p:cNvPr id="4" name="Slide Number Placeholder 3"/>
          <p:cNvSpPr>
            <a:spLocks noGrp="1"/>
          </p:cNvSpPr>
          <p:nvPr>
            <p:ph type="sldNum" sz="quarter" idx="5"/>
          </p:nvPr>
        </p:nvSpPr>
        <p:spPr/>
        <p:txBody>
          <a:bodyPr/>
          <a:lstStyle/>
          <a:p>
            <a:fld id="{119EC6D3-DC92-4B97-A5ED-1E82F5C93F20}" type="slidenum">
              <a:rPr lang="en-US" smtClean="0"/>
              <a:t>6</a:t>
            </a:fld>
            <a:endParaRPr lang="en-US"/>
          </a:p>
        </p:txBody>
      </p:sp>
    </p:spTree>
    <p:extLst>
      <p:ext uri="{BB962C8B-B14F-4D97-AF65-F5344CB8AC3E}">
        <p14:creationId xmlns:p14="http://schemas.microsoft.com/office/powerpoint/2010/main" val="42925491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cybersecurity, this matters a lot. AI can follow programmed rules to detect threats or block traffic, but it can’t decide what’s ‘right’ or ‘wrong’ on its own. For instance, if an AI’s training data is biased—say, it flags certain users more often due to skewed patterns—it might block a legitimate employee. That’s where humans step in to correct the course.</a:t>
            </a:r>
          </a:p>
          <a:p>
            <a:endParaRPr lang="en-US" dirty="0"/>
          </a:p>
          <a:p>
            <a:r>
              <a:rPr lang="en-US" dirty="0"/>
              <a:t>AI </a:t>
            </a:r>
            <a:r>
              <a:rPr lang="en-US" b="1" dirty="0"/>
              <a:t>does not think</a:t>
            </a:r>
            <a:r>
              <a:rPr lang="en-US" dirty="0"/>
              <a:t> like a human—it </a:t>
            </a:r>
            <a:r>
              <a:rPr lang="en-US" b="1" dirty="0"/>
              <a:t>learns patterns</a:t>
            </a:r>
            <a:r>
              <a:rPr lang="en-US" dirty="0"/>
              <a:t> from training data and applies those patterns to new inputs.</a:t>
            </a:r>
          </a:p>
          <a:p>
            <a:r>
              <a:rPr lang="en-US" dirty="0"/>
              <a:t>AI lacks </a:t>
            </a:r>
            <a:r>
              <a:rPr lang="en-US" b="1" dirty="0"/>
              <a:t>emotion, intuition, and reasoning</a:t>
            </a:r>
            <a:r>
              <a:rPr lang="en-US" dirty="0"/>
              <a:t>—it does what it’s programmed to do.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myth has real implications. Ethical dilemmas in cybersecurity—like balancing privacy with security—require human judgment. AI can’t weigh the moral trade-offs or understand the human context behind a decision. That’s our job</a:t>
            </a:r>
          </a:p>
          <a:p>
            <a:endParaRPr lang="en-US" dirty="0"/>
          </a:p>
          <a:p>
            <a:r>
              <a:rPr lang="en-US" dirty="0"/>
              <a:t>Comment about 0s and 1s</a:t>
            </a:r>
          </a:p>
          <a:p>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7</a:t>
            </a:fld>
            <a:endParaRPr lang="en-US"/>
          </a:p>
        </p:txBody>
      </p:sp>
    </p:spTree>
    <p:extLst>
      <p:ext uri="{BB962C8B-B14F-4D97-AF65-F5344CB8AC3E}">
        <p14:creationId xmlns:p14="http://schemas.microsoft.com/office/powerpoint/2010/main" val="30908987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For our final myth: the belief that AI will replace all cybersecurity jobs.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It’s a scary thought for many in this field, but the reality is more nuanced. AI is incredibly powerful at automating repetitive tasks—things like scanning logs for threats, detecting patterns in massive datasets, or even flagging a potential phishing email in real-time.</a:t>
            </a:r>
          </a:p>
          <a:p>
            <a:pPr>
              <a:buFont typeface="Arial" panose="020B0604020202020204" pitchFamily="34" charset="0"/>
              <a:buNone/>
            </a:pPr>
            <a:endParaRPr lang="en-US" dirty="0"/>
          </a:p>
          <a:p>
            <a:pPr>
              <a:buFont typeface="Arial" panose="020B0604020202020204" pitchFamily="34" charset="0"/>
              <a:buNone/>
            </a:pPr>
            <a:r>
              <a:rPr lang="en-US" dirty="0"/>
              <a:t>There’s a widespread fear that AI will </a:t>
            </a:r>
            <a:r>
              <a:rPr lang="en-US" b="1" dirty="0"/>
              <a:t>replace cybersecurity jobs</a:t>
            </a:r>
            <a:r>
              <a:rPr lang="en-US" dirty="0"/>
              <a:t>, leading to mass unemployment.</a:t>
            </a:r>
          </a:p>
          <a:p>
            <a:pPr>
              <a:buFont typeface="Arial" panose="020B0604020202020204" pitchFamily="34" charset="0"/>
              <a:buNone/>
            </a:pPr>
            <a:r>
              <a:rPr lang="en-US" dirty="0"/>
              <a:t>News headlines fuel this concern, often exaggerating AI’s capabilities.</a:t>
            </a:r>
          </a:p>
          <a:p>
            <a:pPr>
              <a:buFont typeface="Arial" panose="020B0604020202020204" pitchFamily="34" charset="0"/>
              <a:buNone/>
            </a:pPr>
            <a:endParaRPr lang="en-US" dirty="0"/>
          </a:p>
          <a:p>
            <a:pPr>
              <a:buFont typeface="Arial" panose="020B0604020202020204" pitchFamily="34" charset="0"/>
              <a:buNone/>
            </a:pPr>
            <a:r>
              <a:rPr lang="en-US" dirty="0"/>
              <a:t>Example quotes from the media:</a:t>
            </a:r>
          </a:p>
          <a:p>
            <a:pPr>
              <a:buFont typeface="Arial" panose="020B0604020202020204" pitchFamily="34" charset="0"/>
              <a:buNone/>
            </a:pPr>
            <a:endParaRPr lang="en-US" i="1" dirty="0"/>
          </a:p>
          <a:p>
            <a:pPr>
              <a:buFont typeface="Arial" panose="020B0604020202020204" pitchFamily="34" charset="0"/>
              <a:buNone/>
            </a:pPr>
            <a:r>
              <a:rPr lang="en-US" i="1" dirty="0"/>
              <a:t>“AI and Automation Could Wipe Out Millions of Jobs”</a:t>
            </a:r>
            <a:r>
              <a:rPr lang="en-US" dirty="0"/>
              <a:t> – [Forbes, 2023]</a:t>
            </a:r>
          </a:p>
          <a:p>
            <a:pPr>
              <a:buFont typeface="Arial" panose="020B0604020202020204" pitchFamily="34" charset="0"/>
              <a:buNone/>
            </a:pPr>
            <a:endParaRPr lang="en-US" dirty="0"/>
          </a:p>
          <a:p>
            <a:pPr>
              <a:buFont typeface="Arial" panose="020B0604020202020204" pitchFamily="34" charset="0"/>
              <a:buNone/>
            </a:pPr>
            <a:r>
              <a:rPr lang="en-US" i="1" dirty="0"/>
              <a:t>“Will AI Replace Cybersecurity Analysts?”</a:t>
            </a:r>
            <a:r>
              <a:rPr lang="en-US" dirty="0"/>
              <a:t> – [TechCrunch, 2024]</a:t>
            </a:r>
          </a:p>
          <a:p>
            <a:pPr>
              <a:buFont typeface="Arial" panose="020B0604020202020204" pitchFamily="34" charset="0"/>
              <a:buNone/>
            </a:pPr>
            <a:endParaRPr lang="en-US" dirty="0"/>
          </a:p>
          <a:p>
            <a:pPr>
              <a:buFont typeface="Arial" panose="020B0604020202020204" pitchFamily="34" charset="0"/>
              <a:buNone/>
            </a:pPr>
            <a:r>
              <a:rPr lang="en-US" dirty="0"/>
              <a:t>But is this really the case? </a:t>
            </a:r>
            <a:r>
              <a:rPr lang="en-US" b="1" dirty="0"/>
              <a:t>What do the numbers say?</a:t>
            </a:r>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8</a:t>
            </a:fld>
            <a:endParaRPr lang="en-US"/>
          </a:p>
        </p:txBody>
      </p:sp>
    </p:spTree>
    <p:extLst>
      <p:ext uri="{BB962C8B-B14F-4D97-AF65-F5344CB8AC3E}">
        <p14:creationId xmlns:p14="http://schemas.microsoft.com/office/powerpoint/2010/main" val="9310266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en-US" dirty="0"/>
              <a:t>AI is </a:t>
            </a:r>
            <a:r>
              <a:rPr lang="en-US" b="1" dirty="0"/>
              <a:t>not replacing</a:t>
            </a:r>
            <a:r>
              <a:rPr lang="en-US" dirty="0"/>
              <a:t> cybersecurity jobs—it’s </a:t>
            </a:r>
            <a:r>
              <a:rPr lang="en-US" b="1" dirty="0"/>
              <a:t>augmenting them</a:t>
            </a:r>
            <a:r>
              <a:rPr lang="en-US" dirty="0"/>
              <a:t>.</a:t>
            </a:r>
          </a:p>
          <a:p>
            <a:pPr>
              <a:buFont typeface="Arial" panose="020B0604020202020204" pitchFamily="34" charset="0"/>
              <a:buNone/>
            </a:pPr>
            <a:r>
              <a:rPr lang="en-US" dirty="0"/>
              <a:t>AI tools can process vast amounts of security logs, identify potential threats, and </a:t>
            </a:r>
            <a:r>
              <a:rPr lang="en-US" b="1" dirty="0"/>
              <a:t>reduce response time</a:t>
            </a:r>
            <a:r>
              <a:rPr lang="en-US" dirty="0"/>
              <a:t>, but…</a:t>
            </a:r>
          </a:p>
          <a:p>
            <a:pPr marL="742950" lvl="1" indent="-285750">
              <a:buFont typeface="Arial" panose="020B0604020202020204" pitchFamily="34" charset="0"/>
              <a:buChar char="•"/>
            </a:pPr>
            <a:r>
              <a:rPr lang="en-US" b="1" dirty="0"/>
              <a:t>AI lacks human intuition, context awareness, and decision-making skills.</a:t>
            </a:r>
            <a:endParaRPr lang="en-US" dirty="0"/>
          </a:p>
          <a:p>
            <a:pPr marL="742950" lvl="1" indent="-285750">
              <a:buFont typeface="Arial" panose="020B0604020202020204" pitchFamily="34" charset="0"/>
              <a:buChar char="•"/>
            </a:pPr>
            <a:r>
              <a:rPr lang="en-US" dirty="0"/>
              <a:t>AI models can make </a:t>
            </a:r>
            <a:r>
              <a:rPr lang="en-US" b="1" dirty="0"/>
              <a:t>false positives</a:t>
            </a:r>
            <a:r>
              <a:rPr lang="en-US" dirty="0"/>
              <a:t> or </a:t>
            </a:r>
            <a:r>
              <a:rPr lang="en-US" b="1" dirty="0"/>
              <a:t>miss novel attack techniques.</a:t>
            </a:r>
            <a:endParaRPr lang="en-US" dirty="0"/>
          </a:p>
          <a:p>
            <a:pPr>
              <a:buFont typeface="Arial" panose="020B0604020202020204" pitchFamily="34" charset="0"/>
              <a:buNone/>
            </a:pPr>
            <a:endParaRPr lang="en-US" dirty="0"/>
          </a:p>
          <a:p>
            <a:pPr>
              <a:buFont typeface="Arial" panose="020B0604020202020204" pitchFamily="34" charset="0"/>
              <a:buNone/>
            </a:pPr>
            <a:r>
              <a:rPr lang="en-US" dirty="0"/>
              <a:t>Cybersecurity professionals are still </a:t>
            </a:r>
            <a:r>
              <a:rPr lang="en-US" b="1" dirty="0"/>
              <a:t>needed to interpret AI-generated alerts, investigate incidents, and make critical decisions.</a:t>
            </a:r>
            <a:endParaRPr lang="en-US" dirty="0"/>
          </a:p>
          <a:p>
            <a:endParaRPr lang="en-US" b="1" dirty="0"/>
          </a:p>
          <a:p>
            <a:r>
              <a:rPr lang="en-US" b="1" dirty="0"/>
              <a:t>Example:</a:t>
            </a: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AI flags a suspicious email, a human analyst steps in to investigate the context and intent. It’s a partnership, not a replacement</a:t>
            </a:r>
          </a:p>
          <a:p>
            <a:endParaRPr lang="en-US" b="1" dirty="0"/>
          </a:p>
          <a:p>
            <a:r>
              <a:rPr lang="en-US" b="1" dirty="0"/>
              <a:t>Computer in old days example</a:t>
            </a:r>
          </a:p>
          <a:p>
            <a:endParaRPr lang="en-US" b="1" dirty="0"/>
          </a:p>
          <a:p>
            <a:r>
              <a:rPr lang="en-US" b="1" dirty="0"/>
              <a:t>Emerging Job Categories:</a:t>
            </a:r>
            <a:endParaRPr lang="en-US" dirty="0"/>
          </a:p>
          <a:p>
            <a:pPr>
              <a:buFont typeface="Arial" panose="020B0604020202020204" pitchFamily="34" charset="0"/>
              <a:buNone/>
            </a:pPr>
            <a:r>
              <a:rPr lang="en-US" dirty="0"/>
              <a:t>AI is creating new cybersecurity job roles:</a:t>
            </a:r>
          </a:p>
          <a:p>
            <a:pPr marL="742950" lvl="1" indent="-285750">
              <a:buFont typeface="Arial" panose="020B0604020202020204" pitchFamily="34" charset="0"/>
              <a:buChar char="•"/>
            </a:pPr>
            <a:r>
              <a:rPr lang="en-US" b="1" dirty="0"/>
              <a:t>AI Security Specialist</a:t>
            </a:r>
            <a:r>
              <a:rPr lang="en-US" dirty="0"/>
              <a:t> – Ensures AI models used in cybersecurity are robust and secure.</a:t>
            </a:r>
          </a:p>
          <a:p>
            <a:pPr marL="742950" lvl="1" indent="-285750">
              <a:buFont typeface="Arial" panose="020B0604020202020204" pitchFamily="34" charset="0"/>
              <a:buChar char="•"/>
            </a:pPr>
            <a:r>
              <a:rPr lang="en-US" b="1" dirty="0"/>
              <a:t>AI Ethics Officer</a:t>
            </a:r>
            <a:r>
              <a:rPr lang="en-US" dirty="0"/>
              <a:t> – Focuses on ensuring AI systems are fair, unbiased, and used ethically.</a:t>
            </a:r>
          </a:p>
          <a:p>
            <a:pPr marL="742950" lvl="1" indent="-285750">
              <a:buFont typeface="Arial" panose="020B0604020202020204" pitchFamily="34" charset="0"/>
              <a:buChar char="•"/>
            </a:pPr>
            <a:r>
              <a:rPr lang="en-US" b="1" dirty="0"/>
              <a:t>AI Incident Response Analyst</a:t>
            </a:r>
            <a:r>
              <a:rPr lang="en-US" dirty="0"/>
              <a:t> – Investigates how attackers manipulate AI-based security defenses.</a:t>
            </a:r>
          </a:p>
          <a:p>
            <a:endParaRPr lang="en-US" dirty="0"/>
          </a:p>
        </p:txBody>
      </p:sp>
      <p:sp>
        <p:nvSpPr>
          <p:cNvPr id="4" name="Slide Number Placeholder 3"/>
          <p:cNvSpPr>
            <a:spLocks noGrp="1"/>
          </p:cNvSpPr>
          <p:nvPr>
            <p:ph type="sldNum" sz="quarter" idx="5"/>
          </p:nvPr>
        </p:nvSpPr>
        <p:spPr/>
        <p:txBody>
          <a:bodyPr/>
          <a:lstStyle/>
          <a:p>
            <a:fld id="{119EC6D3-DC92-4B97-A5ED-1E82F5C93F20}" type="slidenum">
              <a:rPr lang="en-US" smtClean="0"/>
              <a:t>9</a:t>
            </a:fld>
            <a:endParaRPr lang="en-US"/>
          </a:p>
        </p:txBody>
      </p:sp>
    </p:spTree>
    <p:extLst>
      <p:ext uri="{BB962C8B-B14F-4D97-AF65-F5344CB8AC3E}">
        <p14:creationId xmlns:p14="http://schemas.microsoft.com/office/powerpoint/2010/main" val="23847584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6444479B-705B-4489-957E-7E8A228BDFA0}" type="datetime1">
              <a:rPr lang="en-US" smtClean="0"/>
              <a:t>3/18/2025</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086266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A38F49-B3E2-4BF0-BEC7-C30D34ABBB8D}" type="datetime1">
              <a:rPr lang="en-US" smtClean="0"/>
              <a:t>3/18/2025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0108716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A38F49-B3E2-4BF0-BEC7-C30D34ABBB8D}" type="datetime1">
              <a:rPr lang="en-US" smtClean="0"/>
              <a:t>3/18/2025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55740903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A38F49-B3E2-4BF0-BEC7-C30D34ABBB8D}" type="datetime1">
              <a:rPr lang="en-US" smtClean="0"/>
              <a:t>3/18/2025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0C12960-6E85-460F-B6E3-5B82CB31AF3D}"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3785167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A38F49-B3E2-4BF0-BEC7-C30D34ABBB8D}" type="datetime1">
              <a:rPr lang="en-US" smtClean="0"/>
              <a:t>3/18/2025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7134351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DA38F49-B3E2-4BF0-BEC7-C30D34ABBB8D}" type="datetime1">
              <a:rPr lang="en-US" smtClean="0"/>
              <a:t>3/18/2025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39819352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DA38F49-B3E2-4BF0-BEC7-C30D34ABBB8D}" type="datetime1">
              <a:rPr lang="en-US" smtClean="0"/>
              <a:t>3/18/2025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42769606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7B66AD-7C08-490A-ADA4-B47E10FB2407}" type="datetime1">
              <a:rPr lang="en-US" smtClean="0"/>
              <a:t>3/18/2025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1454059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95027-4255-49E7-9841-CD21BCC99996}" type="datetime1">
              <a:rPr lang="en-US" smtClean="0"/>
              <a:t>3/18/2025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523716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89F774-3FA6-43B8-9241-99959C8FD463}" type="datetime1">
              <a:rPr lang="en-US" smtClean="0"/>
              <a:t>3/18/2025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352270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9504452-5DCC-4FE2-A5C9-8A5EF6714D65}" type="datetime1">
              <a:rPr lang="en-US" smtClean="0"/>
              <a:t>3/18/2025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721239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79ABC2-0180-4F3A-A895-A85BC724D472}" type="datetime1">
              <a:rPr lang="en-US" smtClean="0"/>
              <a:t>3/18/2025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951249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EEA9BA-4E8F-439E-BEA4-91FBA01E3F5F}" type="datetime1">
              <a:rPr lang="en-US" smtClean="0"/>
              <a:t>3/18/2025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283623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E15BF18-0007-481C-AA29-413124BC3EE7}" type="datetime1">
              <a:rPr lang="en-US" smtClean="0"/>
              <a:t>3/18/2025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894266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BE9870-3748-43AD-B547-02A075CB4A1D}" type="datetime1">
              <a:rPr lang="en-US" smtClean="0"/>
              <a:t>3/18/2025</a:t>
            </a:fld>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066173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8E7897-33C5-4F1A-9307-D068E37F3DC7}" type="datetime1">
              <a:rPr lang="en-US" smtClean="0"/>
              <a:t>3/18/2025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682765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E171BA-CC09-47C8-A6DF-F5C5CB59CEEC}" type="datetime1">
              <a:rPr lang="en-US" smtClean="0"/>
              <a:t>3/18/2025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2961495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DA38F49-B3E2-4BF0-BEC7-C30D34ABBB8D}" type="datetime1">
              <a:rPr lang="en-US" smtClean="0"/>
              <a:t>3/18/2025</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0C12960-6E85-460F-B6E3-5B82CB31AF3D}" type="slidenum">
              <a:rPr lang="en-US" smtClean="0"/>
              <a:t>‹#›</a:t>
            </a:fld>
            <a:endParaRPr lang="en-US"/>
          </a:p>
        </p:txBody>
      </p:sp>
    </p:spTree>
    <p:extLst>
      <p:ext uri="{BB962C8B-B14F-4D97-AF65-F5344CB8AC3E}">
        <p14:creationId xmlns:p14="http://schemas.microsoft.com/office/powerpoint/2010/main" val="541302811"/>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medium.com/" TargetMode="External"/><Relationship Id="rId2" Type="http://schemas.openxmlformats.org/officeDocument/2006/relationships/hyperlink" Target="https://www.linkedin.com/in/calderon-fernando/" TargetMode="External"/><Relationship Id="rId1" Type="http://schemas.openxmlformats.org/officeDocument/2006/relationships/slideLayout" Target="../slideLayouts/slideLayout2.xml"/><Relationship Id="rId4" Type="http://schemas.openxmlformats.org/officeDocument/2006/relationships/hyperlink" Target="https://medium.com/@calderon.fernando"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146" name="Picture 2">
            <a:extLst>
              <a:ext uri="{FF2B5EF4-FFF2-40B4-BE49-F238E27FC236}">
                <a16:creationId xmlns:a16="http://schemas.microsoft.com/office/drawing/2014/main" id="{38BFA449-4933-478B-B27D-ACCC557FF9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48" name="Group 147">
            <a:extLst>
              <a:ext uri="{FF2B5EF4-FFF2-40B4-BE49-F238E27FC236}">
                <a16:creationId xmlns:a16="http://schemas.microsoft.com/office/drawing/2014/main" id="{F21A37DB-EDD2-4025-A254-7FE5E4C7A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49" name="Rectangle 5">
              <a:extLst>
                <a:ext uri="{FF2B5EF4-FFF2-40B4-BE49-F238E27FC236}">
                  <a16:creationId xmlns:a16="http://schemas.microsoft.com/office/drawing/2014/main" id="{708D40D6-935E-4579-ABE6-A99C7E33FCF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50" name="Freeform 6">
              <a:extLst>
                <a:ext uri="{FF2B5EF4-FFF2-40B4-BE49-F238E27FC236}">
                  <a16:creationId xmlns:a16="http://schemas.microsoft.com/office/drawing/2014/main" id="{F9775315-32FD-4BD8-BB73-F51CD2C686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51" name="Freeform 7">
              <a:extLst>
                <a:ext uri="{FF2B5EF4-FFF2-40B4-BE49-F238E27FC236}">
                  <a16:creationId xmlns:a16="http://schemas.microsoft.com/office/drawing/2014/main" id="{336A6870-9B40-41FF-B9F4-A6BA3B2987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52" name="Rectangle 8">
              <a:extLst>
                <a:ext uri="{FF2B5EF4-FFF2-40B4-BE49-F238E27FC236}">
                  <a16:creationId xmlns:a16="http://schemas.microsoft.com/office/drawing/2014/main" id="{C710122E-DD96-4794-A7E0-04B497DA5D5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53" name="Freeform 9">
              <a:extLst>
                <a:ext uri="{FF2B5EF4-FFF2-40B4-BE49-F238E27FC236}">
                  <a16:creationId xmlns:a16="http://schemas.microsoft.com/office/drawing/2014/main" id="{4F4CBCBE-E77B-4F77-A0FC-8E53E82227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54" name="Freeform 10">
              <a:extLst>
                <a:ext uri="{FF2B5EF4-FFF2-40B4-BE49-F238E27FC236}">
                  <a16:creationId xmlns:a16="http://schemas.microsoft.com/office/drawing/2014/main" id="{3AADEE32-46BC-4B55-9FB4-EC09FF4B70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55" name="Freeform 11">
              <a:extLst>
                <a:ext uri="{FF2B5EF4-FFF2-40B4-BE49-F238E27FC236}">
                  <a16:creationId xmlns:a16="http://schemas.microsoft.com/office/drawing/2014/main" id="{49C2E1A9-8937-452C-B9FC-E735928819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56" name="Freeform 12">
              <a:extLst>
                <a:ext uri="{FF2B5EF4-FFF2-40B4-BE49-F238E27FC236}">
                  <a16:creationId xmlns:a16="http://schemas.microsoft.com/office/drawing/2014/main" id="{52F0D79A-B92A-42F1-9DC4-3768BB84C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57" name="Freeform 13">
              <a:extLst>
                <a:ext uri="{FF2B5EF4-FFF2-40B4-BE49-F238E27FC236}">
                  <a16:creationId xmlns:a16="http://schemas.microsoft.com/office/drawing/2014/main" id="{DF9A7FE6-2AA9-4245-A3FD-2B1E9B419E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58" name="Freeform 14">
              <a:extLst>
                <a:ext uri="{FF2B5EF4-FFF2-40B4-BE49-F238E27FC236}">
                  <a16:creationId xmlns:a16="http://schemas.microsoft.com/office/drawing/2014/main" id="{5DBCDEBC-5990-40B3-B01F-0901475F58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59" name="Freeform 15">
              <a:extLst>
                <a:ext uri="{FF2B5EF4-FFF2-40B4-BE49-F238E27FC236}">
                  <a16:creationId xmlns:a16="http://schemas.microsoft.com/office/drawing/2014/main" id="{4F679A7F-49B5-4FB8-8861-39C0B1A780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60" name="Freeform 16">
              <a:extLst>
                <a:ext uri="{FF2B5EF4-FFF2-40B4-BE49-F238E27FC236}">
                  <a16:creationId xmlns:a16="http://schemas.microsoft.com/office/drawing/2014/main" id="{25A941BD-9824-47D0-835E-824412568C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61" name="Freeform 17">
              <a:extLst>
                <a:ext uri="{FF2B5EF4-FFF2-40B4-BE49-F238E27FC236}">
                  <a16:creationId xmlns:a16="http://schemas.microsoft.com/office/drawing/2014/main" id="{9788DF14-5749-40F7-9AFC-400AB2F61D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62" name="Freeform 18">
              <a:extLst>
                <a:ext uri="{FF2B5EF4-FFF2-40B4-BE49-F238E27FC236}">
                  <a16:creationId xmlns:a16="http://schemas.microsoft.com/office/drawing/2014/main" id="{E1032387-9F5C-4637-A5BC-43C8FDFF3A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63" name="Freeform 19">
              <a:extLst>
                <a:ext uri="{FF2B5EF4-FFF2-40B4-BE49-F238E27FC236}">
                  <a16:creationId xmlns:a16="http://schemas.microsoft.com/office/drawing/2014/main" id="{E0AE6232-915A-4EDB-BC6C-546E772D2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64" name="Freeform 20">
              <a:extLst>
                <a:ext uri="{FF2B5EF4-FFF2-40B4-BE49-F238E27FC236}">
                  <a16:creationId xmlns:a16="http://schemas.microsoft.com/office/drawing/2014/main" id="{4B47A13E-CFFB-493F-8C53-266B8A9D14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65" name="Freeform 21">
              <a:extLst>
                <a:ext uri="{FF2B5EF4-FFF2-40B4-BE49-F238E27FC236}">
                  <a16:creationId xmlns:a16="http://schemas.microsoft.com/office/drawing/2014/main" id="{CFD722CE-8752-4A08-B23F-764AB47DDA8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66" name="Freeform 22">
              <a:extLst>
                <a:ext uri="{FF2B5EF4-FFF2-40B4-BE49-F238E27FC236}">
                  <a16:creationId xmlns:a16="http://schemas.microsoft.com/office/drawing/2014/main" id="{042C13BD-E9AE-4C85-B32E-8913F9B270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67" name="Freeform 23">
              <a:extLst>
                <a:ext uri="{FF2B5EF4-FFF2-40B4-BE49-F238E27FC236}">
                  <a16:creationId xmlns:a16="http://schemas.microsoft.com/office/drawing/2014/main" id="{4598BDC2-ABB1-475A-89A7-29713D01C8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68" name="Freeform 24">
              <a:extLst>
                <a:ext uri="{FF2B5EF4-FFF2-40B4-BE49-F238E27FC236}">
                  <a16:creationId xmlns:a16="http://schemas.microsoft.com/office/drawing/2014/main" id="{2B080B8C-F78B-4171-A1BC-CA5BE0F569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69" name="Freeform 25">
              <a:extLst>
                <a:ext uri="{FF2B5EF4-FFF2-40B4-BE49-F238E27FC236}">
                  <a16:creationId xmlns:a16="http://schemas.microsoft.com/office/drawing/2014/main" id="{71741891-D8A9-46B8-B264-5459DCF9E2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70" name="Freeform 26">
              <a:extLst>
                <a:ext uri="{FF2B5EF4-FFF2-40B4-BE49-F238E27FC236}">
                  <a16:creationId xmlns:a16="http://schemas.microsoft.com/office/drawing/2014/main" id="{A109E82B-1D08-4B6E-9B6C-FE2EC6D533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71" name="Freeform 27">
              <a:extLst>
                <a:ext uri="{FF2B5EF4-FFF2-40B4-BE49-F238E27FC236}">
                  <a16:creationId xmlns:a16="http://schemas.microsoft.com/office/drawing/2014/main" id="{F35E73B8-CFFA-479A-9DE0-5300299D27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72" name="Freeform 28">
              <a:extLst>
                <a:ext uri="{FF2B5EF4-FFF2-40B4-BE49-F238E27FC236}">
                  <a16:creationId xmlns:a16="http://schemas.microsoft.com/office/drawing/2014/main" id="{B0B910CE-9CED-4630-9203-347D1B6D12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73" name="Freeform 29">
              <a:extLst>
                <a:ext uri="{FF2B5EF4-FFF2-40B4-BE49-F238E27FC236}">
                  <a16:creationId xmlns:a16="http://schemas.microsoft.com/office/drawing/2014/main" id="{D06A4D8D-E038-4ED6-9E80-4E91BA84A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74" name="Freeform 30">
              <a:extLst>
                <a:ext uri="{FF2B5EF4-FFF2-40B4-BE49-F238E27FC236}">
                  <a16:creationId xmlns:a16="http://schemas.microsoft.com/office/drawing/2014/main" id="{5EC8C817-4C9E-45E8-B74C-729F1C3FB0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75" name="Freeform 31">
              <a:extLst>
                <a:ext uri="{FF2B5EF4-FFF2-40B4-BE49-F238E27FC236}">
                  <a16:creationId xmlns:a16="http://schemas.microsoft.com/office/drawing/2014/main" id="{226556E8-E6A7-4D81-9C6C-A69A8B611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76" name="Freeform 32">
              <a:extLst>
                <a:ext uri="{FF2B5EF4-FFF2-40B4-BE49-F238E27FC236}">
                  <a16:creationId xmlns:a16="http://schemas.microsoft.com/office/drawing/2014/main" id="{BF75F646-19BF-4436-97C0-BE3EBEEF94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77" name="Rectangle 33">
              <a:extLst>
                <a:ext uri="{FF2B5EF4-FFF2-40B4-BE49-F238E27FC236}">
                  <a16:creationId xmlns:a16="http://schemas.microsoft.com/office/drawing/2014/main" id="{222B076E-642A-4E93-8143-3A8D8897532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78" name="Freeform 34">
              <a:extLst>
                <a:ext uri="{FF2B5EF4-FFF2-40B4-BE49-F238E27FC236}">
                  <a16:creationId xmlns:a16="http://schemas.microsoft.com/office/drawing/2014/main" id="{569DC54F-1DCD-40F9-B756-A79C3170C2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79" name="Freeform 35">
              <a:extLst>
                <a:ext uri="{FF2B5EF4-FFF2-40B4-BE49-F238E27FC236}">
                  <a16:creationId xmlns:a16="http://schemas.microsoft.com/office/drawing/2014/main" id="{D6F49EF9-430E-4A1B-9A18-6C247E71E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0" name="Freeform 36">
              <a:extLst>
                <a:ext uri="{FF2B5EF4-FFF2-40B4-BE49-F238E27FC236}">
                  <a16:creationId xmlns:a16="http://schemas.microsoft.com/office/drawing/2014/main" id="{C94C2930-C094-4CF9-8449-60C7BAE989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1" name="Freeform 37">
              <a:extLst>
                <a:ext uri="{FF2B5EF4-FFF2-40B4-BE49-F238E27FC236}">
                  <a16:creationId xmlns:a16="http://schemas.microsoft.com/office/drawing/2014/main" id="{B4FF864C-97F2-40BD-95D1-E47527BCB2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2" name="Freeform 38">
              <a:extLst>
                <a:ext uri="{FF2B5EF4-FFF2-40B4-BE49-F238E27FC236}">
                  <a16:creationId xmlns:a16="http://schemas.microsoft.com/office/drawing/2014/main" id="{E8804833-F6BB-4F88-BA24-F59429C71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3" name="Freeform 39">
              <a:extLst>
                <a:ext uri="{FF2B5EF4-FFF2-40B4-BE49-F238E27FC236}">
                  <a16:creationId xmlns:a16="http://schemas.microsoft.com/office/drawing/2014/main" id="{29A4A3B0-4E15-432A-92DB-7B9E57601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4" name="Freeform 40">
              <a:extLst>
                <a:ext uri="{FF2B5EF4-FFF2-40B4-BE49-F238E27FC236}">
                  <a16:creationId xmlns:a16="http://schemas.microsoft.com/office/drawing/2014/main" id="{3CAB34B1-2BFA-44A9-AC3E-D300B30B75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5" name="Freeform 41">
              <a:extLst>
                <a:ext uri="{FF2B5EF4-FFF2-40B4-BE49-F238E27FC236}">
                  <a16:creationId xmlns:a16="http://schemas.microsoft.com/office/drawing/2014/main" id="{F92527C9-EADB-4C47-BA6A-E70AC9FEC6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6" name="Freeform 42">
              <a:extLst>
                <a:ext uri="{FF2B5EF4-FFF2-40B4-BE49-F238E27FC236}">
                  <a16:creationId xmlns:a16="http://schemas.microsoft.com/office/drawing/2014/main" id="{B9808241-C113-44CB-810B-CCBA189552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7" name="Freeform 43">
              <a:extLst>
                <a:ext uri="{FF2B5EF4-FFF2-40B4-BE49-F238E27FC236}">
                  <a16:creationId xmlns:a16="http://schemas.microsoft.com/office/drawing/2014/main" id="{67AEC938-B302-4DA0-9A63-39F2BC34A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8" name="Freeform 44">
              <a:extLst>
                <a:ext uri="{FF2B5EF4-FFF2-40B4-BE49-F238E27FC236}">
                  <a16:creationId xmlns:a16="http://schemas.microsoft.com/office/drawing/2014/main" id="{4A1D4FCF-06B8-4AD3-A750-2B6C298C2E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9" name="Rectangle 45">
              <a:extLst>
                <a:ext uri="{FF2B5EF4-FFF2-40B4-BE49-F238E27FC236}">
                  <a16:creationId xmlns:a16="http://schemas.microsoft.com/office/drawing/2014/main" id="{B99F5A7E-1A7F-43C2-AC7A-A1B877D0ADE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90" name="Freeform 46">
              <a:extLst>
                <a:ext uri="{FF2B5EF4-FFF2-40B4-BE49-F238E27FC236}">
                  <a16:creationId xmlns:a16="http://schemas.microsoft.com/office/drawing/2014/main" id="{5B2DDAA2-7B26-47EF-B7D6-B00B653B36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1" name="Freeform 47">
              <a:extLst>
                <a:ext uri="{FF2B5EF4-FFF2-40B4-BE49-F238E27FC236}">
                  <a16:creationId xmlns:a16="http://schemas.microsoft.com/office/drawing/2014/main" id="{7050BAA0-A0C9-4670-B76F-CC87679BC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2" name="Freeform 48">
              <a:extLst>
                <a:ext uri="{FF2B5EF4-FFF2-40B4-BE49-F238E27FC236}">
                  <a16:creationId xmlns:a16="http://schemas.microsoft.com/office/drawing/2014/main" id="{296F765D-D9A6-4D73-88D8-0DCC5012BF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3" name="Freeform 49">
              <a:extLst>
                <a:ext uri="{FF2B5EF4-FFF2-40B4-BE49-F238E27FC236}">
                  <a16:creationId xmlns:a16="http://schemas.microsoft.com/office/drawing/2014/main" id="{30C0F78F-AC50-4DFA-B5A8-A68422EC0B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4" name="Freeform 50">
              <a:extLst>
                <a:ext uri="{FF2B5EF4-FFF2-40B4-BE49-F238E27FC236}">
                  <a16:creationId xmlns:a16="http://schemas.microsoft.com/office/drawing/2014/main" id="{E8AD708C-6C0A-458D-A623-7669B91786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5" name="Freeform 51">
              <a:extLst>
                <a:ext uri="{FF2B5EF4-FFF2-40B4-BE49-F238E27FC236}">
                  <a16:creationId xmlns:a16="http://schemas.microsoft.com/office/drawing/2014/main" id="{2F29497E-2528-4481-99BB-8336C16E41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6" name="Freeform 52">
              <a:extLst>
                <a:ext uri="{FF2B5EF4-FFF2-40B4-BE49-F238E27FC236}">
                  <a16:creationId xmlns:a16="http://schemas.microsoft.com/office/drawing/2014/main" id="{30DD109A-0A1F-4554-A865-B1062C525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7" name="Freeform 53">
              <a:extLst>
                <a:ext uri="{FF2B5EF4-FFF2-40B4-BE49-F238E27FC236}">
                  <a16:creationId xmlns:a16="http://schemas.microsoft.com/office/drawing/2014/main" id="{39A1957F-65F0-4D6E-9F75-09614FFAC4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8" name="Freeform 54">
              <a:extLst>
                <a:ext uri="{FF2B5EF4-FFF2-40B4-BE49-F238E27FC236}">
                  <a16:creationId xmlns:a16="http://schemas.microsoft.com/office/drawing/2014/main" id="{B4F4BB93-11B2-400C-9549-C7FB7BF711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9" name="Freeform 55">
              <a:extLst>
                <a:ext uri="{FF2B5EF4-FFF2-40B4-BE49-F238E27FC236}">
                  <a16:creationId xmlns:a16="http://schemas.microsoft.com/office/drawing/2014/main" id="{04B086A3-C06F-4862-A8A0-DB01FF3DD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0" name="Freeform 56">
              <a:extLst>
                <a:ext uri="{FF2B5EF4-FFF2-40B4-BE49-F238E27FC236}">
                  <a16:creationId xmlns:a16="http://schemas.microsoft.com/office/drawing/2014/main" id="{9202F0E1-86CF-4652-AA29-E284146476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1" name="Freeform 57">
              <a:extLst>
                <a:ext uri="{FF2B5EF4-FFF2-40B4-BE49-F238E27FC236}">
                  <a16:creationId xmlns:a16="http://schemas.microsoft.com/office/drawing/2014/main" id="{8887D0AB-0624-47E1-906E-6686FA7DEB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2" name="Freeform 58">
              <a:extLst>
                <a:ext uri="{FF2B5EF4-FFF2-40B4-BE49-F238E27FC236}">
                  <a16:creationId xmlns:a16="http://schemas.microsoft.com/office/drawing/2014/main" id="{F54439EF-914B-4744-A1D7-FBD89813CB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grpSp>
        <p:nvGrpSpPr>
          <p:cNvPr id="204" name="Group 203">
            <a:extLst>
              <a:ext uri="{FF2B5EF4-FFF2-40B4-BE49-F238E27FC236}">
                <a16:creationId xmlns:a16="http://schemas.microsoft.com/office/drawing/2014/main" id="{68961809-266D-4B4D-BE74-84C1B3CD6F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5" name="Rectangle 204">
              <a:extLst>
                <a:ext uri="{FF2B5EF4-FFF2-40B4-BE49-F238E27FC236}">
                  <a16:creationId xmlns:a16="http://schemas.microsoft.com/office/drawing/2014/main" id="{A14E90A2-C55C-4A5B-A1CA-600A3ADCEE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6" name="Picture 2">
              <a:extLst>
                <a:ext uri="{FF2B5EF4-FFF2-40B4-BE49-F238E27FC236}">
                  <a16:creationId xmlns:a16="http://schemas.microsoft.com/office/drawing/2014/main" id="{5C269CFD-5B02-4090-8D3A-DF39B5F4C35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79" name="Picture 78" descr="Robot operating a machine">
            <a:extLst>
              <a:ext uri="{FF2B5EF4-FFF2-40B4-BE49-F238E27FC236}">
                <a16:creationId xmlns:a16="http://schemas.microsoft.com/office/drawing/2014/main" id="{B5BAAE6F-4BE4-EE9F-FBEF-47CF27A806B1}"/>
              </a:ext>
            </a:extLst>
          </p:cNvPr>
          <p:cNvPicPr>
            <a:picLocks noChangeAspect="1"/>
          </p:cNvPicPr>
          <p:nvPr/>
        </p:nvPicPr>
        <p:blipFill>
          <a:blip r:embed="rId5">
            <a:alphaModFix amt="30000"/>
          </a:blip>
          <a:srcRect t="3413" b="23275"/>
          <a:stretch/>
        </p:blipFill>
        <p:spPr>
          <a:xfrm>
            <a:off x="3611" y="10"/>
            <a:ext cx="12188389" cy="6857990"/>
          </a:xfrm>
          <a:prstGeom prst="rect">
            <a:avLst/>
          </a:prstGeom>
        </p:spPr>
      </p:pic>
      <p:grpSp>
        <p:nvGrpSpPr>
          <p:cNvPr id="208" name="Group 207">
            <a:extLst>
              <a:ext uri="{FF2B5EF4-FFF2-40B4-BE49-F238E27FC236}">
                <a16:creationId xmlns:a16="http://schemas.microsoft.com/office/drawing/2014/main" id="{B2086F72-9495-4DC4-839B-72567BA8D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209" name="Round Diagonal Corner Rectangle 7">
              <a:extLst>
                <a:ext uri="{FF2B5EF4-FFF2-40B4-BE49-F238E27FC236}">
                  <a16:creationId xmlns:a16="http://schemas.microsoft.com/office/drawing/2014/main" id="{80C915C2-7A87-4547-97CA-A14D39AB28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0" name="Group 209">
              <a:extLst>
                <a:ext uri="{FF2B5EF4-FFF2-40B4-BE49-F238E27FC236}">
                  <a16:creationId xmlns:a16="http://schemas.microsoft.com/office/drawing/2014/main" id="{7C3B34D4-8ACE-49A6-A4B3-29916A53B5A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211" name="Freeform 32">
                <a:extLst>
                  <a:ext uri="{FF2B5EF4-FFF2-40B4-BE49-F238E27FC236}">
                    <a16:creationId xmlns:a16="http://schemas.microsoft.com/office/drawing/2014/main" id="{5516CB95-0B27-48B5-AADE-72B57A6C79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2" name="Freeform 33">
                <a:extLst>
                  <a:ext uri="{FF2B5EF4-FFF2-40B4-BE49-F238E27FC236}">
                    <a16:creationId xmlns:a16="http://schemas.microsoft.com/office/drawing/2014/main" id="{5E314680-0A6F-49E3-8019-9616313D83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3" name="Freeform 34">
                <a:extLst>
                  <a:ext uri="{FF2B5EF4-FFF2-40B4-BE49-F238E27FC236}">
                    <a16:creationId xmlns:a16="http://schemas.microsoft.com/office/drawing/2014/main" id="{E822FA8D-1CAD-48AC-8AAF-AC9B13E441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4" name="Freeform 37">
                <a:extLst>
                  <a:ext uri="{FF2B5EF4-FFF2-40B4-BE49-F238E27FC236}">
                    <a16:creationId xmlns:a16="http://schemas.microsoft.com/office/drawing/2014/main" id="{B1780F53-5CB6-4C66-BE5C-CBB98ACBC4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5" name="Freeform 35">
                <a:extLst>
                  <a:ext uri="{FF2B5EF4-FFF2-40B4-BE49-F238E27FC236}">
                    <a16:creationId xmlns:a16="http://schemas.microsoft.com/office/drawing/2014/main" id="{781B98D4-7596-46BD-BB6D-0FAA51C38C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6" name="Freeform 36">
                <a:extLst>
                  <a:ext uri="{FF2B5EF4-FFF2-40B4-BE49-F238E27FC236}">
                    <a16:creationId xmlns:a16="http://schemas.microsoft.com/office/drawing/2014/main" id="{68558D61-DFBE-4A2C-8DBD-43BAFA68DD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7" name="Freeform 38">
                <a:extLst>
                  <a:ext uri="{FF2B5EF4-FFF2-40B4-BE49-F238E27FC236}">
                    <a16:creationId xmlns:a16="http://schemas.microsoft.com/office/drawing/2014/main" id="{5646C634-CAD3-432B-BD41-CDE0F526E6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8" name="Freeform 39">
                <a:extLst>
                  <a:ext uri="{FF2B5EF4-FFF2-40B4-BE49-F238E27FC236}">
                    <a16:creationId xmlns:a16="http://schemas.microsoft.com/office/drawing/2014/main" id="{72B91DC4-A905-421C-B77D-3AB7CA3AC2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9" name="Freeform 40">
                <a:extLst>
                  <a:ext uri="{FF2B5EF4-FFF2-40B4-BE49-F238E27FC236}">
                    <a16:creationId xmlns:a16="http://schemas.microsoft.com/office/drawing/2014/main" id="{7A50FBDE-0FD3-4C3E-AB4C-40DD78E1AA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0" name="Rectangle 41">
                <a:extLst>
                  <a:ext uri="{FF2B5EF4-FFF2-40B4-BE49-F238E27FC236}">
                    <a16:creationId xmlns:a16="http://schemas.microsoft.com/office/drawing/2014/main" id="{10793947-01A9-45E9-9C1A-D96D5B220E1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1" name="Freeform 32">
                <a:extLst>
                  <a:ext uri="{FF2B5EF4-FFF2-40B4-BE49-F238E27FC236}">
                    <a16:creationId xmlns:a16="http://schemas.microsoft.com/office/drawing/2014/main" id="{BF30035C-FBC7-40B2-B089-084EA4677B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2" name="Freeform 33">
                <a:extLst>
                  <a:ext uri="{FF2B5EF4-FFF2-40B4-BE49-F238E27FC236}">
                    <a16:creationId xmlns:a16="http://schemas.microsoft.com/office/drawing/2014/main" id="{F3C7515F-9B43-411B-8D60-C38FA83FA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3" name="Freeform 34">
                <a:extLst>
                  <a:ext uri="{FF2B5EF4-FFF2-40B4-BE49-F238E27FC236}">
                    <a16:creationId xmlns:a16="http://schemas.microsoft.com/office/drawing/2014/main" id="{709B1F65-34E0-401F-8C78-A5058C84BE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4" name="Freeform 37">
                <a:extLst>
                  <a:ext uri="{FF2B5EF4-FFF2-40B4-BE49-F238E27FC236}">
                    <a16:creationId xmlns:a16="http://schemas.microsoft.com/office/drawing/2014/main" id="{BECD5C03-173E-4590-BD11-26241C59C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5" name="Freeform 35">
                <a:extLst>
                  <a:ext uri="{FF2B5EF4-FFF2-40B4-BE49-F238E27FC236}">
                    <a16:creationId xmlns:a16="http://schemas.microsoft.com/office/drawing/2014/main" id="{14931415-56EE-4E4A-8832-D570F57450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6" name="Freeform 36">
                <a:extLst>
                  <a:ext uri="{FF2B5EF4-FFF2-40B4-BE49-F238E27FC236}">
                    <a16:creationId xmlns:a16="http://schemas.microsoft.com/office/drawing/2014/main" id="{D881F11B-638D-4FEE-B212-B921A4C6D5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7" name="Freeform 38">
                <a:extLst>
                  <a:ext uri="{FF2B5EF4-FFF2-40B4-BE49-F238E27FC236}">
                    <a16:creationId xmlns:a16="http://schemas.microsoft.com/office/drawing/2014/main" id="{2EC82DB3-9325-44B9-81C1-933CFF0F13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8" name="Freeform 39">
                <a:extLst>
                  <a:ext uri="{FF2B5EF4-FFF2-40B4-BE49-F238E27FC236}">
                    <a16:creationId xmlns:a16="http://schemas.microsoft.com/office/drawing/2014/main" id="{F3F62819-5FD5-4BB4-9FB1-9F1D5F2C6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9" name="Freeform 40">
                <a:extLst>
                  <a:ext uri="{FF2B5EF4-FFF2-40B4-BE49-F238E27FC236}">
                    <a16:creationId xmlns:a16="http://schemas.microsoft.com/office/drawing/2014/main" id="{003B73B7-62FB-478B-823D-DDB5BFC40B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30" name="Rectangle 41">
                <a:extLst>
                  <a:ext uri="{FF2B5EF4-FFF2-40B4-BE49-F238E27FC236}">
                    <a16:creationId xmlns:a16="http://schemas.microsoft.com/office/drawing/2014/main" id="{19F16A31-F5A3-45EF-AD4B-500C660849E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2BFD8753-885F-DDE0-B59E-B4A9ADD19AA5}"/>
              </a:ext>
            </a:extLst>
          </p:cNvPr>
          <p:cNvSpPr>
            <a:spLocks noGrp="1"/>
          </p:cNvSpPr>
          <p:nvPr>
            <p:ph type="title"/>
          </p:nvPr>
        </p:nvSpPr>
        <p:spPr>
          <a:xfrm>
            <a:off x="2667000" y="2747698"/>
            <a:ext cx="6858000" cy="1367896"/>
          </a:xfrm>
        </p:spPr>
        <p:txBody>
          <a:bodyPr vert="horz" lIns="91440" tIns="45720" rIns="91440" bIns="45720" rtlCol="0" anchor="b">
            <a:normAutofit/>
          </a:bodyPr>
          <a:lstStyle/>
          <a:p>
            <a:pPr algn="ctr"/>
            <a:r>
              <a:rPr lang="en-US" sz="4400" dirty="0"/>
              <a:t>Demystifying AI Myths in Cybersecurity</a:t>
            </a:r>
          </a:p>
        </p:txBody>
      </p:sp>
    </p:spTree>
    <p:extLst>
      <p:ext uri="{BB962C8B-B14F-4D97-AF65-F5344CB8AC3E}">
        <p14:creationId xmlns:p14="http://schemas.microsoft.com/office/powerpoint/2010/main" val="3609512104"/>
      </p:ext>
    </p:extLst>
  </p:cSld>
  <p:clrMapOvr>
    <a:masterClrMapping/>
  </p:clrMapOvr>
  <mc:AlternateContent xmlns:mc="http://schemas.openxmlformats.org/markup-compatibility/2006" xmlns:p14="http://schemas.microsoft.com/office/powerpoint/2010/main">
    <mc:Choice Requires="p14">
      <p:transition spd="slow" p14:dur="2000" advTm="3105"/>
    </mc:Choice>
    <mc:Fallback xmlns="">
      <p:transition spd="slow" advTm="3105"/>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4BE3-B7ED-53F1-AACC-DF6AD81EFABB}"/>
              </a:ext>
            </a:extLst>
          </p:cNvPr>
          <p:cNvSpPr>
            <a:spLocks noGrp="1"/>
          </p:cNvSpPr>
          <p:nvPr>
            <p:ph type="title"/>
          </p:nvPr>
        </p:nvSpPr>
        <p:spPr>
          <a:xfrm>
            <a:off x="1761175" y="2595259"/>
            <a:ext cx="8669649" cy="1667482"/>
          </a:xfrm>
        </p:spPr>
        <p:txBody>
          <a:bodyPr/>
          <a:lstStyle/>
          <a:p>
            <a:pPr algn="ctr"/>
            <a:r>
              <a:rPr lang="en-US" dirty="0"/>
              <a:t>Ethical Challenges &amp; Human Responsibility </a:t>
            </a:r>
          </a:p>
        </p:txBody>
      </p:sp>
    </p:spTree>
    <p:extLst>
      <p:ext uri="{BB962C8B-B14F-4D97-AF65-F5344CB8AC3E}">
        <p14:creationId xmlns:p14="http://schemas.microsoft.com/office/powerpoint/2010/main" val="3761706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512D7-DBC3-A344-A135-FD11ECEB0D3B}"/>
              </a:ext>
            </a:extLst>
          </p:cNvPr>
          <p:cNvSpPr>
            <a:spLocks noGrp="1"/>
          </p:cNvSpPr>
          <p:nvPr>
            <p:ph type="title"/>
          </p:nvPr>
        </p:nvSpPr>
        <p:spPr/>
        <p:txBody>
          <a:bodyPr/>
          <a:lstStyle/>
          <a:p>
            <a:r>
              <a:rPr lang="en-US" dirty="0"/>
              <a:t>Ethical AI in Cybersecurity</a:t>
            </a:r>
          </a:p>
        </p:txBody>
      </p:sp>
      <p:sp>
        <p:nvSpPr>
          <p:cNvPr id="3" name="Content Placeholder 2">
            <a:extLst>
              <a:ext uri="{FF2B5EF4-FFF2-40B4-BE49-F238E27FC236}">
                <a16:creationId xmlns:a16="http://schemas.microsoft.com/office/drawing/2014/main" id="{049D1A9F-101F-7651-C088-48FB19D91D59}"/>
              </a:ext>
            </a:extLst>
          </p:cNvPr>
          <p:cNvSpPr>
            <a:spLocks noGrp="1"/>
          </p:cNvSpPr>
          <p:nvPr>
            <p:ph idx="1"/>
          </p:nvPr>
        </p:nvSpPr>
        <p:spPr/>
        <p:txBody>
          <a:bodyPr/>
          <a:lstStyle/>
          <a:p>
            <a:r>
              <a:rPr lang="en-US" dirty="0"/>
              <a:t>Bias in AI models (e.g., biased threat detection due to skewed training data).</a:t>
            </a:r>
          </a:p>
          <a:p>
            <a:endParaRPr lang="en-US" dirty="0"/>
          </a:p>
          <a:p>
            <a:r>
              <a:rPr lang="en-US" dirty="0"/>
              <a:t>Privacy concerns (e.g., AI analyzing user data without proper consent).</a:t>
            </a:r>
          </a:p>
          <a:p>
            <a:endParaRPr lang="en-US" dirty="0"/>
          </a:p>
          <a:p>
            <a:r>
              <a:rPr lang="en-US" dirty="0"/>
              <a:t>Accountability: Who is responsible if an AI system fails—developer, user, or organization?</a:t>
            </a:r>
          </a:p>
        </p:txBody>
      </p:sp>
    </p:spTree>
    <p:extLst>
      <p:ext uri="{BB962C8B-B14F-4D97-AF65-F5344CB8AC3E}">
        <p14:creationId xmlns:p14="http://schemas.microsoft.com/office/powerpoint/2010/main" val="40448808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3F9F4-A599-93DC-584C-563B7B1D4F0C}"/>
              </a:ext>
            </a:extLst>
          </p:cNvPr>
          <p:cNvSpPr>
            <a:spLocks noGrp="1"/>
          </p:cNvSpPr>
          <p:nvPr>
            <p:ph type="title"/>
          </p:nvPr>
        </p:nvSpPr>
        <p:spPr/>
        <p:txBody>
          <a:bodyPr/>
          <a:lstStyle/>
          <a:p>
            <a:r>
              <a:rPr lang="en-US" dirty="0"/>
              <a:t>The Role of Cybersecurity Professionals</a:t>
            </a:r>
          </a:p>
        </p:txBody>
      </p:sp>
      <p:sp>
        <p:nvSpPr>
          <p:cNvPr id="3" name="Content Placeholder 2">
            <a:extLst>
              <a:ext uri="{FF2B5EF4-FFF2-40B4-BE49-F238E27FC236}">
                <a16:creationId xmlns:a16="http://schemas.microsoft.com/office/drawing/2014/main" id="{65210559-48B2-08A0-3372-2E3A1E069FEF}"/>
              </a:ext>
            </a:extLst>
          </p:cNvPr>
          <p:cNvSpPr>
            <a:spLocks noGrp="1"/>
          </p:cNvSpPr>
          <p:nvPr>
            <p:ph idx="1"/>
          </p:nvPr>
        </p:nvSpPr>
        <p:spPr/>
        <p:txBody>
          <a:bodyPr/>
          <a:lstStyle/>
          <a:p>
            <a:r>
              <a:rPr lang="en-US" dirty="0"/>
              <a:t>Ethical AI requires human involvement.</a:t>
            </a:r>
          </a:p>
          <a:p>
            <a:endParaRPr lang="en-US" dirty="0"/>
          </a:p>
          <a:p>
            <a:r>
              <a:rPr lang="en-US" dirty="0"/>
              <a:t>Organizations should implement AI responsibly (e.g., explainable AI, monitoring).</a:t>
            </a:r>
          </a:p>
        </p:txBody>
      </p:sp>
    </p:spTree>
    <p:extLst>
      <p:ext uri="{BB962C8B-B14F-4D97-AF65-F5344CB8AC3E}">
        <p14:creationId xmlns:p14="http://schemas.microsoft.com/office/powerpoint/2010/main" val="7569778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A6F04-CA97-1BE7-F837-8760127DF00E}"/>
              </a:ext>
            </a:extLst>
          </p:cNvPr>
          <p:cNvSpPr>
            <a:spLocks noGrp="1"/>
          </p:cNvSpPr>
          <p:nvPr>
            <p:ph type="title"/>
          </p:nvPr>
        </p:nvSpPr>
        <p:spPr/>
        <p:txBody>
          <a:bodyPr/>
          <a:lstStyle/>
          <a:p>
            <a:pPr algn="ctr"/>
            <a:r>
              <a:rPr lang="en-US" dirty="0"/>
              <a:t>The Future of AI in Cybersecurity</a:t>
            </a:r>
          </a:p>
        </p:txBody>
      </p:sp>
      <p:graphicFrame>
        <p:nvGraphicFramePr>
          <p:cNvPr id="4" name="Content Placeholder 3">
            <a:extLst>
              <a:ext uri="{FF2B5EF4-FFF2-40B4-BE49-F238E27FC236}">
                <a16:creationId xmlns:a16="http://schemas.microsoft.com/office/drawing/2014/main" id="{27BAE738-7CEB-8EA6-BC95-AB56430D0FB0}"/>
              </a:ext>
            </a:extLst>
          </p:cNvPr>
          <p:cNvGraphicFramePr>
            <a:graphicFrameLocks noGrp="1"/>
          </p:cNvGraphicFramePr>
          <p:nvPr>
            <p:ph idx="1"/>
            <p:extLst>
              <p:ext uri="{D42A27DB-BD31-4B8C-83A1-F6EECF244321}">
                <p14:modId xmlns:p14="http://schemas.microsoft.com/office/powerpoint/2010/main" val="3154462526"/>
              </p:ext>
            </p:extLst>
          </p:nvPr>
        </p:nvGraphicFramePr>
        <p:xfrm>
          <a:off x="1141411" y="2249488"/>
          <a:ext cx="9906000" cy="35417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194715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307DC-5879-82D1-82CB-11FB553B887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55E8E7E-6CC4-21D2-CBF3-6E1FB4C6BF8E}"/>
              </a:ext>
            </a:extLst>
          </p:cNvPr>
          <p:cNvSpPr>
            <a:spLocks noGrp="1"/>
          </p:cNvSpPr>
          <p:nvPr>
            <p:ph idx="1"/>
          </p:nvPr>
        </p:nvSpPr>
        <p:spPr/>
        <p:txBody>
          <a:bodyPr/>
          <a:lstStyle/>
          <a:p>
            <a:r>
              <a:rPr lang="en-US" dirty="0"/>
              <a:t>AI assists, not replaces, cybersecurity professionals.</a:t>
            </a:r>
          </a:p>
          <a:p>
            <a:endParaRPr lang="en-US" dirty="0"/>
          </a:p>
          <a:p>
            <a:r>
              <a:rPr lang="en-US" dirty="0"/>
              <a:t>AI can fail, and humans are needed for verification.</a:t>
            </a:r>
          </a:p>
          <a:p>
            <a:endParaRPr lang="en-US" dirty="0"/>
          </a:p>
          <a:p>
            <a:r>
              <a:rPr lang="en-US" dirty="0"/>
              <a:t>AI isn’t sentient, but it requires ethical considerations.</a:t>
            </a:r>
          </a:p>
        </p:txBody>
      </p:sp>
    </p:spTree>
    <p:extLst>
      <p:ext uri="{BB962C8B-B14F-4D97-AF65-F5344CB8AC3E}">
        <p14:creationId xmlns:p14="http://schemas.microsoft.com/office/powerpoint/2010/main" val="30389575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D5DBFB-7B65-C534-7F5C-865C129BC832}"/>
              </a:ext>
            </a:extLst>
          </p:cNvPr>
          <p:cNvSpPr>
            <a:spLocks noGrp="1"/>
          </p:cNvSpPr>
          <p:nvPr>
            <p:ph idx="1"/>
          </p:nvPr>
        </p:nvSpPr>
        <p:spPr/>
        <p:txBody>
          <a:bodyPr/>
          <a:lstStyle/>
          <a:p>
            <a:pPr marL="0" indent="0" algn="just">
              <a:buNone/>
            </a:pPr>
            <a:r>
              <a:rPr lang="en-US" dirty="0"/>
              <a:t>“AI is not a silver bullet for cybersecurity, it's a force multiplier. It enhances human expertise, but it cannot replace it.”</a:t>
            </a:r>
          </a:p>
          <a:p>
            <a:endParaRPr lang="en-US" dirty="0"/>
          </a:p>
          <a:p>
            <a:pPr marL="0" indent="0" algn="r">
              <a:buNone/>
            </a:pPr>
            <a:r>
              <a:rPr lang="en-US" dirty="0"/>
              <a:t>— Bruce Schneier (2023, August)</a:t>
            </a:r>
          </a:p>
        </p:txBody>
      </p:sp>
    </p:spTree>
    <p:extLst>
      <p:ext uri="{BB962C8B-B14F-4D97-AF65-F5344CB8AC3E}">
        <p14:creationId xmlns:p14="http://schemas.microsoft.com/office/powerpoint/2010/main" val="2105889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CB0B5-C1D1-811F-A83B-36C17D702023}"/>
              </a:ext>
            </a:extLst>
          </p:cNvPr>
          <p:cNvSpPr>
            <a:spLocks noGrp="1"/>
          </p:cNvSpPr>
          <p:nvPr>
            <p:ph type="title"/>
          </p:nvPr>
        </p:nvSpPr>
        <p:spPr>
          <a:xfrm>
            <a:off x="1141412" y="611023"/>
            <a:ext cx="9905998" cy="1478570"/>
          </a:xfrm>
        </p:spPr>
        <p:txBody>
          <a:bodyPr/>
          <a:lstStyle/>
          <a:p>
            <a:pPr algn="ctr"/>
            <a:r>
              <a:rPr lang="en-US" dirty="0"/>
              <a:t>Thank you</a:t>
            </a:r>
          </a:p>
        </p:txBody>
      </p:sp>
      <p:sp>
        <p:nvSpPr>
          <p:cNvPr id="3" name="Content Placeholder 2">
            <a:extLst>
              <a:ext uri="{FF2B5EF4-FFF2-40B4-BE49-F238E27FC236}">
                <a16:creationId xmlns:a16="http://schemas.microsoft.com/office/drawing/2014/main" id="{DF8AAC0B-D678-0BB7-C986-066C9BCADCE0}"/>
              </a:ext>
            </a:extLst>
          </p:cNvPr>
          <p:cNvSpPr>
            <a:spLocks noGrp="1"/>
          </p:cNvSpPr>
          <p:nvPr>
            <p:ph idx="1"/>
          </p:nvPr>
        </p:nvSpPr>
        <p:spPr/>
        <p:txBody>
          <a:bodyPr/>
          <a:lstStyle/>
          <a:p>
            <a:endParaRPr lang="en-US" dirty="0">
              <a:hlinkClick r:id="rId2">
                <a:extLst>
                  <a:ext uri="{A12FA001-AC4F-418D-AE19-62706E023703}">
                    <ahyp:hlinkClr xmlns:ahyp="http://schemas.microsoft.com/office/drawing/2018/hyperlinkcolor" val="tx"/>
                  </a:ext>
                </a:extLst>
              </a:hlinkClick>
            </a:endParaRPr>
          </a:p>
          <a:p>
            <a:pPr marL="0" indent="0" algn="ctr">
              <a:buNone/>
            </a:pPr>
            <a:r>
              <a:rPr lang="en-US" dirty="0">
                <a:hlinkClick r:id="rId2">
                  <a:extLst>
                    <a:ext uri="{A12FA001-AC4F-418D-AE19-62706E023703}">
                      <ahyp:hlinkClr xmlns:ahyp="http://schemas.microsoft.com/office/drawing/2018/hyperlinkcolor" val="tx"/>
                    </a:ext>
                  </a:extLst>
                </a:hlinkClick>
              </a:rPr>
              <a:t>https://www.linkedin.com/in/calderon-fernando/</a:t>
            </a:r>
            <a:r>
              <a:rPr lang="en-US" dirty="0"/>
              <a:t> </a:t>
            </a:r>
          </a:p>
          <a:p>
            <a:pPr algn="ctr"/>
            <a:endParaRPr lang="en-US" dirty="0"/>
          </a:p>
          <a:p>
            <a:pPr marL="0" indent="0" algn="ctr">
              <a:buNone/>
            </a:pPr>
            <a:r>
              <a:rPr lang="en-US" dirty="0">
                <a:hlinkClick r:id="rId3">
                  <a:extLst>
                    <a:ext uri="{A12FA001-AC4F-418D-AE19-62706E023703}">
                      <ahyp:hlinkClr xmlns:ahyp="http://schemas.microsoft.com/office/drawing/2018/hyperlinkcolor" val="tx"/>
                    </a:ext>
                  </a:extLst>
                </a:hlinkClick>
              </a:rPr>
              <a:t>https://medium.com</a:t>
            </a:r>
            <a:r>
              <a:rPr lang="en-US" dirty="0">
                <a:hlinkClick r:id="rId4">
                  <a:extLst>
                    <a:ext uri="{A12FA001-AC4F-418D-AE19-62706E023703}">
                      <ahyp:hlinkClr xmlns:ahyp="http://schemas.microsoft.com/office/drawing/2018/hyperlinkcolor" val="tx"/>
                    </a:ext>
                  </a:extLst>
                </a:hlinkClick>
              </a:rPr>
              <a:t>/@calderon.fernando</a:t>
            </a:r>
            <a:r>
              <a:rPr lang="en-US" dirty="0"/>
              <a:t> </a:t>
            </a:r>
          </a:p>
        </p:txBody>
      </p:sp>
    </p:spTree>
    <p:extLst>
      <p:ext uri="{BB962C8B-B14F-4D97-AF65-F5344CB8AC3E}">
        <p14:creationId xmlns:p14="http://schemas.microsoft.com/office/powerpoint/2010/main" val="5491033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70EF8-B4E9-1129-FD6E-797D1483698C}"/>
              </a:ext>
            </a:extLst>
          </p:cNvPr>
          <p:cNvSpPr>
            <a:spLocks noGrp="1"/>
          </p:cNvSpPr>
          <p:nvPr>
            <p:ph type="title"/>
          </p:nvPr>
        </p:nvSpPr>
        <p:spPr/>
        <p:txBody>
          <a:bodyPr/>
          <a:lstStyle/>
          <a:p>
            <a:r>
              <a:rPr lang="en-US" dirty="0"/>
              <a:t>Who am I</a:t>
            </a:r>
          </a:p>
        </p:txBody>
      </p:sp>
      <p:sp>
        <p:nvSpPr>
          <p:cNvPr id="3" name="Content Placeholder 2">
            <a:extLst>
              <a:ext uri="{FF2B5EF4-FFF2-40B4-BE49-F238E27FC236}">
                <a16:creationId xmlns:a16="http://schemas.microsoft.com/office/drawing/2014/main" id="{FFC60789-10D2-9E62-4086-C639B10F753E}"/>
              </a:ext>
            </a:extLst>
          </p:cNvPr>
          <p:cNvSpPr>
            <a:spLocks noGrp="1"/>
          </p:cNvSpPr>
          <p:nvPr>
            <p:ph idx="1"/>
          </p:nvPr>
        </p:nvSpPr>
        <p:spPr/>
        <p:txBody>
          <a:bodyPr/>
          <a:lstStyle/>
          <a:p>
            <a:r>
              <a:rPr lang="en-US" dirty="0"/>
              <a:t>Lead InfoSec Engineer</a:t>
            </a:r>
          </a:p>
          <a:p>
            <a:r>
              <a:rPr lang="en-US" dirty="0"/>
              <a:t>Experienced in Vulnerability Management, Incident Response, Threat Hunting, Threat Intelligence, SOC management…</a:t>
            </a:r>
          </a:p>
          <a:p>
            <a:r>
              <a:rPr lang="en-US" dirty="0"/>
              <a:t>Hospitality, DoD, Healthcare, Financial Industries. </a:t>
            </a:r>
          </a:p>
          <a:p>
            <a:r>
              <a:rPr lang="en-US" dirty="0"/>
              <a:t>M.S. in Cybersecurity</a:t>
            </a:r>
          </a:p>
          <a:p>
            <a:r>
              <a:rPr lang="en-US" dirty="0"/>
              <a:t>M.S. in Applied AI (University of San Diego, December 2024) </a:t>
            </a:r>
          </a:p>
        </p:txBody>
      </p:sp>
    </p:spTree>
    <p:extLst>
      <p:ext uri="{BB962C8B-B14F-4D97-AF65-F5344CB8AC3E}">
        <p14:creationId xmlns:p14="http://schemas.microsoft.com/office/powerpoint/2010/main" val="1810567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F79B4-3F83-0624-28FF-66975F2C3BE9}"/>
              </a:ext>
            </a:extLst>
          </p:cNvPr>
          <p:cNvSpPr>
            <a:spLocks noGrp="1"/>
          </p:cNvSpPr>
          <p:nvPr>
            <p:ph type="title"/>
          </p:nvPr>
        </p:nvSpPr>
        <p:spPr>
          <a:xfrm>
            <a:off x="1141413" y="445892"/>
            <a:ext cx="5894387" cy="1241814"/>
          </a:xfrm>
        </p:spPr>
        <p:txBody>
          <a:bodyPr anchor="b">
            <a:normAutofit/>
          </a:bodyPr>
          <a:lstStyle/>
          <a:p>
            <a:r>
              <a:rPr lang="en-US" dirty="0"/>
              <a:t>Introduction</a:t>
            </a:r>
          </a:p>
        </p:txBody>
      </p:sp>
      <p:sp>
        <p:nvSpPr>
          <p:cNvPr id="3" name="Content Placeholder 2">
            <a:extLst>
              <a:ext uri="{FF2B5EF4-FFF2-40B4-BE49-F238E27FC236}">
                <a16:creationId xmlns:a16="http://schemas.microsoft.com/office/drawing/2014/main" id="{27CAE26B-71D2-6D02-C7C8-DA7D5A238EC1}"/>
              </a:ext>
            </a:extLst>
          </p:cNvPr>
          <p:cNvSpPr>
            <a:spLocks noGrp="1"/>
          </p:cNvSpPr>
          <p:nvPr>
            <p:ph idx="1"/>
          </p:nvPr>
        </p:nvSpPr>
        <p:spPr>
          <a:xfrm>
            <a:off x="1141411" y="2249487"/>
            <a:ext cx="5894387" cy="3371080"/>
          </a:xfrm>
        </p:spPr>
        <p:txBody>
          <a:bodyPr>
            <a:normAutofit fontScale="85000" lnSpcReduction="20000"/>
          </a:bodyPr>
          <a:lstStyle/>
          <a:p>
            <a:pPr marL="0" indent="0" algn="just">
              <a:buNone/>
            </a:pPr>
            <a:r>
              <a:rPr lang="en-US" dirty="0"/>
              <a:t>This presentation aims to dispel common myths about Artificial Intelligence (AI), such as the belief that AI will replace all jobs, machines can achieve consciousness, or AI systems are infallible. By exploring AI’s true capabilities, current limitations, and ethical challenges, we’ll foster a balanced perspective on its role in our lives and industries. Attendees will leave with a clearer understanding of what AI can and cannot do, underscoring the critical need for human oversight in its development and application.</a:t>
            </a:r>
          </a:p>
        </p:txBody>
      </p:sp>
      <p:pic>
        <p:nvPicPr>
          <p:cNvPr id="6" name="Picture 5" descr="A computer chip with a brain and a padlock">
            <a:extLst>
              <a:ext uri="{FF2B5EF4-FFF2-40B4-BE49-F238E27FC236}">
                <a16:creationId xmlns:a16="http://schemas.microsoft.com/office/drawing/2014/main" id="{D400F0FC-7700-C2A7-FBB7-36667AB31F1B}"/>
              </a:ext>
            </a:extLst>
          </p:cNvPr>
          <p:cNvPicPr>
            <a:picLocks noChangeAspect="1"/>
          </p:cNvPicPr>
          <p:nvPr/>
        </p:nvPicPr>
        <p:blipFill>
          <a:blip r:embed="rId4">
            <a:extLst>
              <a:ext uri="{28A0092B-C50C-407E-A947-70E740481C1C}">
                <a14:useLocalDpi xmlns:a14="http://schemas.microsoft.com/office/drawing/2010/main" val="0"/>
              </a:ext>
            </a:extLst>
          </a:blip>
          <a:srcRect l="17249" r="11988" b="1"/>
          <a:stretch/>
        </p:blipFill>
        <p:spPr>
          <a:xfrm>
            <a:off x="7619998" y="780235"/>
            <a:ext cx="3425199" cy="4840332"/>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776510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8C3DC3-7D5E-D1FC-D788-3D16309EDF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77C384-B4D4-4C00-1737-4D5F12F7D376}"/>
              </a:ext>
            </a:extLst>
          </p:cNvPr>
          <p:cNvSpPr>
            <a:spLocks noGrp="1"/>
          </p:cNvSpPr>
          <p:nvPr>
            <p:ph type="title"/>
          </p:nvPr>
        </p:nvSpPr>
        <p:spPr>
          <a:xfrm>
            <a:off x="1143001" y="1635888"/>
            <a:ext cx="9905998" cy="3586223"/>
          </a:xfrm>
        </p:spPr>
        <p:txBody>
          <a:bodyPr>
            <a:normAutofit/>
          </a:bodyPr>
          <a:lstStyle/>
          <a:p>
            <a:pPr algn="ctr"/>
            <a:r>
              <a:rPr lang="en-US" dirty="0"/>
              <a:t>Myth #1</a:t>
            </a:r>
            <a:br>
              <a:rPr lang="en-US" dirty="0"/>
            </a:br>
            <a:br>
              <a:rPr lang="en-US" dirty="0"/>
            </a:br>
            <a:r>
              <a:rPr lang="en-US" dirty="0"/>
              <a:t>“AI is Infallible”</a:t>
            </a:r>
          </a:p>
        </p:txBody>
      </p:sp>
    </p:spTree>
    <p:extLst>
      <p:ext uri="{BB962C8B-B14F-4D97-AF65-F5344CB8AC3E}">
        <p14:creationId xmlns:p14="http://schemas.microsoft.com/office/powerpoint/2010/main" val="810685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3D0C2-3F6C-FFF0-E933-1E2D02D79A81}"/>
              </a:ext>
            </a:extLst>
          </p:cNvPr>
          <p:cNvSpPr>
            <a:spLocks noGrp="1"/>
          </p:cNvSpPr>
          <p:nvPr>
            <p:ph type="title"/>
          </p:nvPr>
        </p:nvSpPr>
        <p:spPr/>
        <p:txBody>
          <a:bodyPr/>
          <a:lstStyle/>
          <a:p>
            <a:r>
              <a:rPr lang="en-US" dirty="0"/>
              <a:t>reality</a:t>
            </a:r>
          </a:p>
        </p:txBody>
      </p:sp>
      <p:sp>
        <p:nvSpPr>
          <p:cNvPr id="3" name="Content Placeholder 2">
            <a:extLst>
              <a:ext uri="{FF2B5EF4-FFF2-40B4-BE49-F238E27FC236}">
                <a16:creationId xmlns:a16="http://schemas.microsoft.com/office/drawing/2014/main" id="{686383D2-FA6A-3B19-8A40-129D0A11CD64}"/>
              </a:ext>
            </a:extLst>
          </p:cNvPr>
          <p:cNvSpPr>
            <a:spLocks noGrp="1"/>
          </p:cNvSpPr>
          <p:nvPr>
            <p:ph idx="1"/>
          </p:nvPr>
        </p:nvSpPr>
        <p:spPr/>
        <p:txBody>
          <a:bodyPr/>
          <a:lstStyle/>
          <a:p>
            <a:r>
              <a:rPr lang="en-US" dirty="0"/>
              <a:t>AI is only as good as the data it’s trained on.</a:t>
            </a:r>
          </a:p>
          <a:p>
            <a:endParaRPr lang="en-US" dirty="0"/>
          </a:p>
          <a:p>
            <a:r>
              <a:rPr lang="en-US" dirty="0"/>
              <a:t>ChatGPT jailbreaks, bias in facial recognition.</a:t>
            </a:r>
          </a:p>
          <a:p>
            <a:endParaRPr lang="en-US" dirty="0"/>
          </a:p>
          <a:p>
            <a:r>
              <a:rPr lang="en-US" dirty="0"/>
              <a:t>Cybersecurity professionals must validate AI-generated alerts.</a:t>
            </a:r>
          </a:p>
        </p:txBody>
      </p:sp>
    </p:spTree>
    <p:extLst>
      <p:ext uri="{BB962C8B-B14F-4D97-AF65-F5344CB8AC3E}">
        <p14:creationId xmlns:p14="http://schemas.microsoft.com/office/powerpoint/2010/main" val="3036447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20D3C2-DBA1-750F-D395-FE083E3DA0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35AE3A-F3D3-64D7-D4C4-8C92FDB06880}"/>
              </a:ext>
            </a:extLst>
          </p:cNvPr>
          <p:cNvSpPr>
            <a:spLocks noGrp="1"/>
          </p:cNvSpPr>
          <p:nvPr>
            <p:ph type="title"/>
          </p:nvPr>
        </p:nvSpPr>
        <p:spPr>
          <a:xfrm>
            <a:off x="1143001" y="1635888"/>
            <a:ext cx="9905998" cy="3586223"/>
          </a:xfrm>
        </p:spPr>
        <p:txBody>
          <a:bodyPr>
            <a:normAutofit/>
          </a:bodyPr>
          <a:lstStyle/>
          <a:p>
            <a:pPr algn="ctr"/>
            <a:r>
              <a:rPr lang="en-US" dirty="0"/>
              <a:t>Myth #2</a:t>
            </a:r>
            <a:br>
              <a:rPr lang="en-US" dirty="0"/>
            </a:br>
            <a:br>
              <a:rPr lang="en-US" dirty="0"/>
            </a:br>
            <a:r>
              <a:rPr lang="en-US" dirty="0"/>
              <a:t>“AI Will Become Sentient”</a:t>
            </a:r>
          </a:p>
        </p:txBody>
      </p:sp>
    </p:spTree>
    <p:extLst>
      <p:ext uri="{BB962C8B-B14F-4D97-AF65-F5344CB8AC3E}">
        <p14:creationId xmlns:p14="http://schemas.microsoft.com/office/powerpoint/2010/main" val="2233412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E91CF-6FFF-CFD7-D4FB-A60FFCB19335}"/>
              </a:ext>
            </a:extLst>
          </p:cNvPr>
          <p:cNvSpPr>
            <a:spLocks noGrp="1"/>
          </p:cNvSpPr>
          <p:nvPr>
            <p:ph type="title"/>
          </p:nvPr>
        </p:nvSpPr>
        <p:spPr/>
        <p:txBody>
          <a:bodyPr/>
          <a:lstStyle/>
          <a:p>
            <a:r>
              <a:rPr lang="en-US" dirty="0"/>
              <a:t>reality</a:t>
            </a:r>
          </a:p>
        </p:txBody>
      </p:sp>
      <p:sp>
        <p:nvSpPr>
          <p:cNvPr id="3" name="Content Placeholder 2">
            <a:extLst>
              <a:ext uri="{FF2B5EF4-FFF2-40B4-BE49-F238E27FC236}">
                <a16:creationId xmlns:a16="http://schemas.microsoft.com/office/drawing/2014/main" id="{20AE4F08-42CB-47D4-3BB3-16ACB1EAFDAF}"/>
              </a:ext>
            </a:extLst>
          </p:cNvPr>
          <p:cNvSpPr>
            <a:spLocks noGrp="1"/>
          </p:cNvSpPr>
          <p:nvPr>
            <p:ph idx="1"/>
          </p:nvPr>
        </p:nvSpPr>
        <p:spPr>
          <a:xfrm>
            <a:off x="1141413" y="2249487"/>
            <a:ext cx="4870504" cy="3541714"/>
          </a:xfrm>
        </p:spPr>
        <p:txBody>
          <a:bodyPr/>
          <a:lstStyle/>
          <a:p>
            <a:r>
              <a:rPr lang="en-US" dirty="0"/>
              <a:t>AI does not "think" independently, it relies on training data.</a:t>
            </a:r>
          </a:p>
          <a:p>
            <a:endParaRPr lang="en-US" dirty="0"/>
          </a:p>
          <a:p>
            <a:r>
              <a:rPr lang="en-US" dirty="0"/>
              <a:t>AI will not "take over the world," but misuse of AI (deepfakes, automation in hacking) is a real concern.</a:t>
            </a:r>
          </a:p>
          <a:p>
            <a:endParaRPr lang="en-US" dirty="0"/>
          </a:p>
        </p:txBody>
      </p:sp>
      <p:pic>
        <p:nvPicPr>
          <p:cNvPr id="5" name="Picture 4" descr="A computer screen with a robot and a person standing in front of it">
            <a:extLst>
              <a:ext uri="{FF2B5EF4-FFF2-40B4-BE49-F238E27FC236}">
                <a16:creationId xmlns:a16="http://schemas.microsoft.com/office/drawing/2014/main" id="{AF5CB48D-5BBA-6C87-D4D0-D19D40C58B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2819" y="1437289"/>
            <a:ext cx="3983421" cy="3983421"/>
          </a:xfrm>
          <a:prstGeom prst="rect">
            <a:avLst/>
          </a:prstGeom>
        </p:spPr>
      </p:pic>
    </p:spTree>
    <p:extLst>
      <p:ext uri="{BB962C8B-B14F-4D97-AF65-F5344CB8AC3E}">
        <p14:creationId xmlns:p14="http://schemas.microsoft.com/office/powerpoint/2010/main" val="3790839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B929A-2B9D-112C-E62D-3C49D21EEC01}"/>
              </a:ext>
            </a:extLst>
          </p:cNvPr>
          <p:cNvSpPr>
            <a:spLocks noGrp="1"/>
          </p:cNvSpPr>
          <p:nvPr>
            <p:ph type="title"/>
          </p:nvPr>
        </p:nvSpPr>
        <p:spPr>
          <a:xfrm>
            <a:off x="1143001" y="1635888"/>
            <a:ext cx="9905998" cy="3586223"/>
          </a:xfrm>
        </p:spPr>
        <p:txBody>
          <a:bodyPr>
            <a:normAutofit/>
          </a:bodyPr>
          <a:lstStyle/>
          <a:p>
            <a:pPr algn="ctr"/>
            <a:r>
              <a:rPr lang="en-US" dirty="0"/>
              <a:t>Myth #3</a:t>
            </a:r>
            <a:br>
              <a:rPr lang="en-US" dirty="0"/>
            </a:br>
            <a:br>
              <a:rPr lang="en-US" dirty="0"/>
            </a:br>
            <a:r>
              <a:rPr lang="en-US" dirty="0"/>
              <a:t>“AI Will Replace All Jobs”</a:t>
            </a:r>
          </a:p>
        </p:txBody>
      </p:sp>
    </p:spTree>
    <p:extLst>
      <p:ext uri="{BB962C8B-B14F-4D97-AF65-F5344CB8AC3E}">
        <p14:creationId xmlns:p14="http://schemas.microsoft.com/office/powerpoint/2010/main" val="608578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9B6E4-6173-8A96-0426-D11C570512B1}"/>
              </a:ext>
            </a:extLst>
          </p:cNvPr>
          <p:cNvSpPr>
            <a:spLocks noGrp="1"/>
          </p:cNvSpPr>
          <p:nvPr>
            <p:ph type="title"/>
          </p:nvPr>
        </p:nvSpPr>
        <p:spPr/>
        <p:txBody>
          <a:bodyPr/>
          <a:lstStyle/>
          <a:p>
            <a:r>
              <a:rPr lang="en-US" dirty="0"/>
              <a:t>Reality</a:t>
            </a:r>
          </a:p>
        </p:txBody>
      </p:sp>
      <p:sp>
        <p:nvSpPr>
          <p:cNvPr id="3" name="Content Placeholder 2">
            <a:extLst>
              <a:ext uri="{FF2B5EF4-FFF2-40B4-BE49-F238E27FC236}">
                <a16:creationId xmlns:a16="http://schemas.microsoft.com/office/drawing/2014/main" id="{EF8F17C0-CFE1-8D99-296E-1BA766162E64}"/>
              </a:ext>
            </a:extLst>
          </p:cNvPr>
          <p:cNvSpPr>
            <a:spLocks noGrp="1"/>
          </p:cNvSpPr>
          <p:nvPr>
            <p:ph idx="1"/>
          </p:nvPr>
        </p:nvSpPr>
        <p:spPr>
          <a:xfrm>
            <a:off x="1141413" y="2249487"/>
            <a:ext cx="5080712" cy="3541714"/>
          </a:xfrm>
        </p:spPr>
        <p:txBody>
          <a:bodyPr/>
          <a:lstStyle/>
          <a:p>
            <a:r>
              <a:rPr lang="en-US" dirty="0"/>
              <a:t>AI augments human jobs rather than fully replacing them.</a:t>
            </a:r>
          </a:p>
          <a:p>
            <a:endParaRPr lang="en-US" dirty="0"/>
          </a:p>
          <a:p>
            <a:r>
              <a:rPr lang="en-US" dirty="0"/>
              <a:t>AI should be used as a tool, not a decision-maker.</a:t>
            </a:r>
          </a:p>
        </p:txBody>
      </p:sp>
      <p:pic>
        <p:nvPicPr>
          <p:cNvPr id="5" name="Picture 4">
            <a:extLst>
              <a:ext uri="{FF2B5EF4-FFF2-40B4-BE49-F238E27FC236}">
                <a16:creationId xmlns:a16="http://schemas.microsoft.com/office/drawing/2014/main" id="{CC5FF89F-8498-D692-C782-CFEAF5122428}"/>
              </a:ext>
            </a:extLst>
          </p:cNvPr>
          <p:cNvPicPr>
            <a:picLocks noChangeAspect="1"/>
          </p:cNvPicPr>
          <p:nvPr/>
        </p:nvPicPr>
        <p:blipFill>
          <a:blip r:embed="rId3"/>
          <a:stretch>
            <a:fillRect/>
          </a:stretch>
        </p:blipFill>
        <p:spPr>
          <a:xfrm>
            <a:off x="6767181" y="1539988"/>
            <a:ext cx="4280230" cy="4177914"/>
          </a:xfrm>
          <a:prstGeom prst="rect">
            <a:avLst/>
          </a:prstGeom>
        </p:spPr>
      </p:pic>
      <p:sp>
        <p:nvSpPr>
          <p:cNvPr id="7" name="TextBox 6">
            <a:extLst>
              <a:ext uri="{FF2B5EF4-FFF2-40B4-BE49-F238E27FC236}">
                <a16:creationId xmlns:a16="http://schemas.microsoft.com/office/drawing/2014/main" id="{5CD392AB-0E61-9DDE-9858-A619D575E932}"/>
              </a:ext>
            </a:extLst>
          </p:cNvPr>
          <p:cNvSpPr txBox="1"/>
          <p:nvPr/>
        </p:nvSpPr>
        <p:spPr>
          <a:xfrm>
            <a:off x="6625386" y="5801712"/>
            <a:ext cx="4563820" cy="307777"/>
          </a:xfrm>
          <a:prstGeom prst="rect">
            <a:avLst/>
          </a:prstGeom>
          <a:noFill/>
        </p:spPr>
        <p:txBody>
          <a:bodyPr wrap="square">
            <a:spAutoFit/>
          </a:bodyPr>
          <a:lstStyle/>
          <a:p>
            <a:r>
              <a:rPr lang="en-US" sz="1400" dirty="0"/>
              <a:t>Source: https://www.stationx.net/cyber-security-job-statistics/</a:t>
            </a:r>
          </a:p>
        </p:txBody>
      </p:sp>
    </p:spTree>
    <p:extLst>
      <p:ext uri="{BB962C8B-B14F-4D97-AF65-F5344CB8AC3E}">
        <p14:creationId xmlns:p14="http://schemas.microsoft.com/office/powerpoint/2010/main" val="6204213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TM04033919[[fn=Circuit]]</Template>
  <TotalTime>195</TotalTime>
  <Words>2096</Words>
  <Application>Microsoft Office PowerPoint</Application>
  <PresentationFormat>Widescreen</PresentationFormat>
  <Paragraphs>185</Paragraphs>
  <Slides>16</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Aptos</vt:lpstr>
      <vt:lpstr>Arial</vt:lpstr>
      <vt:lpstr>Tw Cen MT</vt:lpstr>
      <vt:lpstr>Circuit</vt:lpstr>
      <vt:lpstr>Demystifying AI Myths in Cybersecurity</vt:lpstr>
      <vt:lpstr>Who am I</vt:lpstr>
      <vt:lpstr>Introduction</vt:lpstr>
      <vt:lpstr>Myth #1  “AI is Infallible”</vt:lpstr>
      <vt:lpstr>reality</vt:lpstr>
      <vt:lpstr>Myth #2  “AI Will Become Sentient”</vt:lpstr>
      <vt:lpstr>reality</vt:lpstr>
      <vt:lpstr>Myth #3  “AI Will Replace All Jobs”</vt:lpstr>
      <vt:lpstr>Reality</vt:lpstr>
      <vt:lpstr>Ethical Challenges &amp; Human Responsibility </vt:lpstr>
      <vt:lpstr>Ethical AI in Cybersecurity</vt:lpstr>
      <vt:lpstr>The Role of Cybersecurity Professionals</vt:lpstr>
      <vt:lpstr>The Future of AI in Cybersecurity</vt:lpstr>
      <vt:lpstr>conclusion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Fernando Calderon</dc:creator>
  <cp:lastModifiedBy>Fernando Calderon</cp:lastModifiedBy>
  <cp:revision>51</cp:revision>
  <dcterms:created xsi:type="dcterms:W3CDTF">2025-02-20T20:30:50Z</dcterms:created>
  <dcterms:modified xsi:type="dcterms:W3CDTF">2025-03-18T21:17:36Z</dcterms:modified>
</cp:coreProperties>
</file>

<file path=docProps/thumbnail.jpeg>
</file>